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9" r:id="rId6"/>
    <p:sldId id="257" r:id="rId7"/>
    <p:sldId id="314" r:id="rId8"/>
    <p:sldId id="313" r:id="rId9"/>
    <p:sldId id="286" r:id="rId10"/>
    <p:sldId id="312" r:id="rId11"/>
    <p:sldId id="316" r:id="rId12"/>
    <p:sldId id="309" r:id="rId13"/>
    <p:sldId id="311" r:id="rId14"/>
    <p:sldId id="310" r:id="rId15"/>
    <p:sldId id="292" r:id="rId16"/>
    <p:sldId id="294" r:id="rId17"/>
    <p:sldId id="293" r:id="rId18"/>
    <p:sldId id="306" r:id="rId19"/>
    <p:sldId id="295" r:id="rId20"/>
    <p:sldId id="307" r:id="rId21"/>
    <p:sldId id="260" r:id="rId22"/>
    <p:sldId id="308" r:id="rId23"/>
    <p:sldId id="318" r:id="rId24"/>
    <p:sldId id="319" r:id="rId25"/>
    <p:sldId id="305" r:id="rId26"/>
    <p:sldId id="296" r:id="rId27"/>
    <p:sldId id="303" r:id="rId28"/>
    <p:sldId id="317" r:id="rId29"/>
    <p:sldId id="297" r:id="rId30"/>
    <p:sldId id="298" r:id="rId31"/>
    <p:sldId id="299" r:id="rId32"/>
    <p:sldId id="300" r:id="rId33"/>
    <p:sldId id="301" r:id="rId34"/>
    <p:sldId id="302"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A1FF"/>
    <a:srgbClr val="A7FF00"/>
    <a:srgbClr val="000644"/>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30B370-2730-4712-97F4-D5C37989B1FB}" v="26" dt="2022-12-15T09:48:31.790"/>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3A6D2C-C556-40C2-B374-D55FE71AC95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D57DDC3-373D-452F-BBD6-FAC063C86511}">
      <dgm:prSet/>
      <dgm:spPr/>
      <dgm:t>
        <a:bodyPr/>
        <a:lstStyle/>
        <a:p>
          <a:r>
            <a:rPr lang="nl-NL"/>
            <a:t>Kennisverwervingsfase</a:t>
          </a:r>
          <a:endParaRPr lang="en-US"/>
        </a:p>
      </dgm:t>
    </dgm:pt>
    <dgm:pt modelId="{B3073A4C-D221-4815-9847-BE198720D11A}" type="parTrans" cxnId="{55757C7D-4BD6-4142-832B-83BDAFDB741A}">
      <dgm:prSet/>
      <dgm:spPr/>
      <dgm:t>
        <a:bodyPr/>
        <a:lstStyle/>
        <a:p>
          <a:endParaRPr lang="en-US"/>
        </a:p>
      </dgm:t>
    </dgm:pt>
    <dgm:pt modelId="{E73DB344-50EA-46B3-B740-6D2A9BE6EC7D}" type="sibTrans" cxnId="{55757C7D-4BD6-4142-832B-83BDAFDB741A}">
      <dgm:prSet/>
      <dgm:spPr/>
      <dgm:t>
        <a:bodyPr/>
        <a:lstStyle/>
        <a:p>
          <a:endParaRPr lang="en-US"/>
        </a:p>
      </dgm:t>
    </dgm:pt>
    <dgm:pt modelId="{2CE48D69-744F-4694-B0EE-B5333150AA59}">
      <dgm:prSet/>
      <dgm:spPr/>
      <dgm:t>
        <a:bodyPr/>
        <a:lstStyle/>
        <a:p>
          <a:r>
            <a:rPr lang="nl-NL"/>
            <a:t>Broedfase</a:t>
          </a:r>
          <a:endParaRPr lang="en-US"/>
        </a:p>
      </dgm:t>
    </dgm:pt>
    <dgm:pt modelId="{0BEB944A-64EF-4D4A-88A1-52BEADF01166}" type="parTrans" cxnId="{60A444F1-139E-4325-B07C-97576326D27F}">
      <dgm:prSet/>
      <dgm:spPr/>
      <dgm:t>
        <a:bodyPr/>
        <a:lstStyle/>
        <a:p>
          <a:endParaRPr lang="en-US"/>
        </a:p>
      </dgm:t>
    </dgm:pt>
    <dgm:pt modelId="{E6E562AF-25D8-4286-B57A-44A0EAF5564D}" type="sibTrans" cxnId="{60A444F1-139E-4325-B07C-97576326D27F}">
      <dgm:prSet/>
      <dgm:spPr/>
      <dgm:t>
        <a:bodyPr/>
        <a:lstStyle/>
        <a:p>
          <a:endParaRPr lang="en-US"/>
        </a:p>
      </dgm:t>
    </dgm:pt>
    <dgm:pt modelId="{001C59FC-1131-4803-BC52-03251CF4B095}">
      <dgm:prSet/>
      <dgm:spPr/>
      <dgm:t>
        <a:bodyPr/>
        <a:lstStyle/>
        <a:p>
          <a:r>
            <a:rPr lang="nl-NL"/>
            <a:t>Verdiepingsfase</a:t>
          </a:r>
          <a:endParaRPr lang="en-US"/>
        </a:p>
      </dgm:t>
    </dgm:pt>
    <dgm:pt modelId="{8589F169-9D30-4C0F-830C-2097E9A24183}" type="parTrans" cxnId="{A1500902-55C5-402C-87FC-C2F437EE69E9}">
      <dgm:prSet/>
      <dgm:spPr/>
      <dgm:t>
        <a:bodyPr/>
        <a:lstStyle/>
        <a:p>
          <a:endParaRPr lang="en-US"/>
        </a:p>
      </dgm:t>
    </dgm:pt>
    <dgm:pt modelId="{5CBDFD20-5CBB-412C-8FC6-AB5EFEB09475}" type="sibTrans" cxnId="{A1500902-55C5-402C-87FC-C2F437EE69E9}">
      <dgm:prSet/>
      <dgm:spPr/>
      <dgm:t>
        <a:bodyPr/>
        <a:lstStyle/>
        <a:p>
          <a:endParaRPr lang="en-US"/>
        </a:p>
      </dgm:t>
    </dgm:pt>
    <dgm:pt modelId="{652BC421-DE32-436C-BC47-2E20B7040CB4}">
      <dgm:prSet/>
      <dgm:spPr/>
      <dgm:t>
        <a:bodyPr/>
        <a:lstStyle/>
        <a:p>
          <a:r>
            <a:rPr lang="nl-NL" dirty="0"/>
            <a:t>Creatie-reflectiefase</a:t>
          </a:r>
          <a:endParaRPr lang="en-US" dirty="0"/>
        </a:p>
      </dgm:t>
    </dgm:pt>
    <dgm:pt modelId="{097FBB23-0B61-4DAF-9636-BEE20C1E039D}" type="parTrans" cxnId="{2CFF6CAD-9010-4F03-A23D-BB9DC36C29DC}">
      <dgm:prSet/>
      <dgm:spPr/>
      <dgm:t>
        <a:bodyPr/>
        <a:lstStyle/>
        <a:p>
          <a:endParaRPr lang="en-US"/>
        </a:p>
      </dgm:t>
    </dgm:pt>
    <dgm:pt modelId="{795480BB-0F95-4F3E-B908-115209877866}" type="sibTrans" cxnId="{2CFF6CAD-9010-4F03-A23D-BB9DC36C29DC}">
      <dgm:prSet/>
      <dgm:spPr/>
      <dgm:t>
        <a:bodyPr/>
        <a:lstStyle/>
        <a:p>
          <a:endParaRPr lang="en-US"/>
        </a:p>
      </dgm:t>
    </dgm:pt>
    <dgm:pt modelId="{5486B1B7-F1C7-4C90-83E6-EE844BC9AE6B}">
      <dgm:prSet/>
      <dgm:spPr/>
      <dgm:t>
        <a:bodyPr/>
        <a:lstStyle/>
        <a:p>
          <a:r>
            <a:rPr lang="nl-NL"/>
            <a:t>Uitvoeringsfase</a:t>
          </a:r>
          <a:endParaRPr lang="en-US"/>
        </a:p>
      </dgm:t>
    </dgm:pt>
    <dgm:pt modelId="{779E86C9-60BC-4A9B-82BE-0B8C0561B3B0}" type="parTrans" cxnId="{2AE48EAB-194E-42A9-85A2-D1ED9AA27BAF}">
      <dgm:prSet/>
      <dgm:spPr/>
      <dgm:t>
        <a:bodyPr/>
        <a:lstStyle/>
        <a:p>
          <a:endParaRPr lang="en-US"/>
        </a:p>
      </dgm:t>
    </dgm:pt>
    <dgm:pt modelId="{EB8E46C5-4028-46F7-893E-C4B19AED417C}" type="sibTrans" cxnId="{2AE48EAB-194E-42A9-85A2-D1ED9AA27BAF}">
      <dgm:prSet/>
      <dgm:spPr/>
      <dgm:t>
        <a:bodyPr/>
        <a:lstStyle/>
        <a:p>
          <a:endParaRPr lang="en-US"/>
        </a:p>
      </dgm:t>
    </dgm:pt>
    <dgm:pt modelId="{BCDD938C-5432-49B5-BDB7-6AA21DF1B367}">
      <dgm:prSet/>
      <dgm:spPr/>
      <dgm:t>
        <a:bodyPr/>
        <a:lstStyle/>
        <a:p>
          <a:r>
            <a:rPr lang="nl-NL"/>
            <a:t>Vernieuwingsfase</a:t>
          </a:r>
          <a:endParaRPr lang="en-US"/>
        </a:p>
      </dgm:t>
    </dgm:pt>
    <dgm:pt modelId="{84EC95A3-45FC-49F7-8E67-FACBEBB94966}" type="parTrans" cxnId="{1CF8EAFE-CEDF-46C9-A802-B05973FBDDD2}">
      <dgm:prSet/>
      <dgm:spPr/>
      <dgm:t>
        <a:bodyPr/>
        <a:lstStyle/>
        <a:p>
          <a:endParaRPr lang="en-US"/>
        </a:p>
      </dgm:t>
    </dgm:pt>
    <dgm:pt modelId="{3E6011EC-2644-4816-AA1C-560679B9A7C7}" type="sibTrans" cxnId="{1CF8EAFE-CEDF-46C9-A802-B05973FBDDD2}">
      <dgm:prSet/>
      <dgm:spPr/>
      <dgm:t>
        <a:bodyPr/>
        <a:lstStyle/>
        <a:p>
          <a:endParaRPr lang="en-US"/>
        </a:p>
      </dgm:t>
    </dgm:pt>
    <dgm:pt modelId="{68BFB950-2092-4121-AE8B-706E3DD220FC}" type="pres">
      <dgm:prSet presAssocID="{373A6D2C-C556-40C2-B374-D55FE71AC959}" presName="linear" presStyleCnt="0">
        <dgm:presLayoutVars>
          <dgm:animLvl val="lvl"/>
          <dgm:resizeHandles val="exact"/>
        </dgm:presLayoutVars>
      </dgm:prSet>
      <dgm:spPr/>
    </dgm:pt>
    <dgm:pt modelId="{7E78C07A-935D-41CD-9977-301D847875F7}" type="pres">
      <dgm:prSet presAssocID="{BD57DDC3-373D-452F-BBD6-FAC063C86511}" presName="parentText" presStyleLbl="node1" presStyleIdx="0" presStyleCnt="6">
        <dgm:presLayoutVars>
          <dgm:chMax val="0"/>
          <dgm:bulletEnabled val="1"/>
        </dgm:presLayoutVars>
      </dgm:prSet>
      <dgm:spPr/>
    </dgm:pt>
    <dgm:pt modelId="{3F60567A-8CFB-477C-9A0E-4922686DCADE}" type="pres">
      <dgm:prSet presAssocID="{E73DB344-50EA-46B3-B740-6D2A9BE6EC7D}" presName="spacer" presStyleCnt="0"/>
      <dgm:spPr/>
    </dgm:pt>
    <dgm:pt modelId="{40DA0EC4-74E3-4F30-9246-0415233322F2}" type="pres">
      <dgm:prSet presAssocID="{2CE48D69-744F-4694-B0EE-B5333150AA59}" presName="parentText" presStyleLbl="node1" presStyleIdx="1" presStyleCnt="6">
        <dgm:presLayoutVars>
          <dgm:chMax val="0"/>
          <dgm:bulletEnabled val="1"/>
        </dgm:presLayoutVars>
      </dgm:prSet>
      <dgm:spPr/>
    </dgm:pt>
    <dgm:pt modelId="{A12FAC5D-81AB-45E9-8C35-C568D627598B}" type="pres">
      <dgm:prSet presAssocID="{E6E562AF-25D8-4286-B57A-44A0EAF5564D}" presName="spacer" presStyleCnt="0"/>
      <dgm:spPr/>
    </dgm:pt>
    <dgm:pt modelId="{71EA61DA-E5E8-44D0-8117-C66C807E4214}" type="pres">
      <dgm:prSet presAssocID="{001C59FC-1131-4803-BC52-03251CF4B095}" presName="parentText" presStyleLbl="node1" presStyleIdx="2" presStyleCnt="6">
        <dgm:presLayoutVars>
          <dgm:chMax val="0"/>
          <dgm:bulletEnabled val="1"/>
        </dgm:presLayoutVars>
      </dgm:prSet>
      <dgm:spPr/>
    </dgm:pt>
    <dgm:pt modelId="{7FE37B33-B6B5-4EC2-9A4A-326D21F53A59}" type="pres">
      <dgm:prSet presAssocID="{5CBDFD20-5CBB-412C-8FC6-AB5EFEB09475}" presName="spacer" presStyleCnt="0"/>
      <dgm:spPr/>
    </dgm:pt>
    <dgm:pt modelId="{8EF341C9-DEE6-4DEE-93A6-5E226BF27CAA}" type="pres">
      <dgm:prSet presAssocID="{652BC421-DE32-436C-BC47-2E20B7040CB4}" presName="parentText" presStyleLbl="node1" presStyleIdx="3" presStyleCnt="6" custLinFactNeighborX="660" custLinFactNeighborY="10895">
        <dgm:presLayoutVars>
          <dgm:chMax val="0"/>
          <dgm:bulletEnabled val="1"/>
        </dgm:presLayoutVars>
      </dgm:prSet>
      <dgm:spPr/>
    </dgm:pt>
    <dgm:pt modelId="{4D7936CC-51DB-40DA-B864-6484DFA1BAC6}" type="pres">
      <dgm:prSet presAssocID="{795480BB-0F95-4F3E-B908-115209877866}" presName="spacer" presStyleCnt="0"/>
      <dgm:spPr/>
    </dgm:pt>
    <dgm:pt modelId="{175A9262-4371-4157-9FBF-317207A9F2BD}" type="pres">
      <dgm:prSet presAssocID="{5486B1B7-F1C7-4C90-83E6-EE844BC9AE6B}" presName="parentText" presStyleLbl="node1" presStyleIdx="4" presStyleCnt="6">
        <dgm:presLayoutVars>
          <dgm:chMax val="0"/>
          <dgm:bulletEnabled val="1"/>
        </dgm:presLayoutVars>
      </dgm:prSet>
      <dgm:spPr/>
    </dgm:pt>
    <dgm:pt modelId="{FA1AAB16-4186-4C67-979A-578A8DA859A1}" type="pres">
      <dgm:prSet presAssocID="{EB8E46C5-4028-46F7-893E-C4B19AED417C}" presName="spacer" presStyleCnt="0"/>
      <dgm:spPr/>
    </dgm:pt>
    <dgm:pt modelId="{4D60D0BE-EAD4-4385-AC3D-331EC0F62FB8}" type="pres">
      <dgm:prSet presAssocID="{BCDD938C-5432-49B5-BDB7-6AA21DF1B367}" presName="parentText" presStyleLbl="node1" presStyleIdx="5" presStyleCnt="6">
        <dgm:presLayoutVars>
          <dgm:chMax val="0"/>
          <dgm:bulletEnabled val="1"/>
        </dgm:presLayoutVars>
      </dgm:prSet>
      <dgm:spPr/>
    </dgm:pt>
  </dgm:ptLst>
  <dgm:cxnLst>
    <dgm:cxn modelId="{A1500902-55C5-402C-87FC-C2F437EE69E9}" srcId="{373A6D2C-C556-40C2-B374-D55FE71AC959}" destId="{001C59FC-1131-4803-BC52-03251CF4B095}" srcOrd="2" destOrd="0" parTransId="{8589F169-9D30-4C0F-830C-2097E9A24183}" sibTransId="{5CBDFD20-5CBB-412C-8FC6-AB5EFEB09475}"/>
    <dgm:cxn modelId="{1D6CE25C-957F-4682-ABC0-EE9417974F41}" type="presOf" srcId="{652BC421-DE32-436C-BC47-2E20B7040CB4}" destId="{8EF341C9-DEE6-4DEE-93A6-5E226BF27CAA}" srcOrd="0" destOrd="0" presId="urn:microsoft.com/office/officeart/2005/8/layout/vList2"/>
    <dgm:cxn modelId="{5FEBFA66-2DC1-4E8E-9993-93ECB63810FC}" type="presOf" srcId="{BD57DDC3-373D-452F-BBD6-FAC063C86511}" destId="{7E78C07A-935D-41CD-9977-301D847875F7}" srcOrd="0" destOrd="0" presId="urn:microsoft.com/office/officeart/2005/8/layout/vList2"/>
    <dgm:cxn modelId="{55757C7D-4BD6-4142-832B-83BDAFDB741A}" srcId="{373A6D2C-C556-40C2-B374-D55FE71AC959}" destId="{BD57DDC3-373D-452F-BBD6-FAC063C86511}" srcOrd="0" destOrd="0" parTransId="{B3073A4C-D221-4815-9847-BE198720D11A}" sibTransId="{E73DB344-50EA-46B3-B740-6D2A9BE6EC7D}"/>
    <dgm:cxn modelId="{2AE48EAB-194E-42A9-85A2-D1ED9AA27BAF}" srcId="{373A6D2C-C556-40C2-B374-D55FE71AC959}" destId="{5486B1B7-F1C7-4C90-83E6-EE844BC9AE6B}" srcOrd="4" destOrd="0" parTransId="{779E86C9-60BC-4A9B-82BE-0B8C0561B3B0}" sibTransId="{EB8E46C5-4028-46F7-893E-C4B19AED417C}"/>
    <dgm:cxn modelId="{2CFF6CAD-9010-4F03-A23D-BB9DC36C29DC}" srcId="{373A6D2C-C556-40C2-B374-D55FE71AC959}" destId="{652BC421-DE32-436C-BC47-2E20B7040CB4}" srcOrd="3" destOrd="0" parTransId="{097FBB23-0B61-4DAF-9636-BEE20C1E039D}" sibTransId="{795480BB-0F95-4F3E-B908-115209877866}"/>
    <dgm:cxn modelId="{2D95DFB3-B91E-4A69-BE0E-B2AA6F15A9E3}" type="presOf" srcId="{2CE48D69-744F-4694-B0EE-B5333150AA59}" destId="{40DA0EC4-74E3-4F30-9246-0415233322F2}" srcOrd="0" destOrd="0" presId="urn:microsoft.com/office/officeart/2005/8/layout/vList2"/>
    <dgm:cxn modelId="{7EA521CE-C9B0-49C5-BDE6-FC3160A0315C}" type="presOf" srcId="{5486B1B7-F1C7-4C90-83E6-EE844BC9AE6B}" destId="{175A9262-4371-4157-9FBF-317207A9F2BD}" srcOrd="0" destOrd="0" presId="urn:microsoft.com/office/officeart/2005/8/layout/vList2"/>
    <dgm:cxn modelId="{DCB628D0-3FF8-47DA-8A04-9A295C93D402}" type="presOf" srcId="{373A6D2C-C556-40C2-B374-D55FE71AC959}" destId="{68BFB950-2092-4121-AE8B-706E3DD220FC}" srcOrd="0" destOrd="0" presId="urn:microsoft.com/office/officeart/2005/8/layout/vList2"/>
    <dgm:cxn modelId="{D2F569DD-5DA8-49A2-B082-6623A5AA6A32}" type="presOf" srcId="{001C59FC-1131-4803-BC52-03251CF4B095}" destId="{71EA61DA-E5E8-44D0-8117-C66C807E4214}" srcOrd="0" destOrd="0" presId="urn:microsoft.com/office/officeart/2005/8/layout/vList2"/>
    <dgm:cxn modelId="{4CDCEBE0-2CAB-4F2F-AC8F-2648C7A9C160}" type="presOf" srcId="{BCDD938C-5432-49B5-BDB7-6AA21DF1B367}" destId="{4D60D0BE-EAD4-4385-AC3D-331EC0F62FB8}" srcOrd="0" destOrd="0" presId="urn:microsoft.com/office/officeart/2005/8/layout/vList2"/>
    <dgm:cxn modelId="{60A444F1-139E-4325-B07C-97576326D27F}" srcId="{373A6D2C-C556-40C2-B374-D55FE71AC959}" destId="{2CE48D69-744F-4694-B0EE-B5333150AA59}" srcOrd="1" destOrd="0" parTransId="{0BEB944A-64EF-4D4A-88A1-52BEADF01166}" sibTransId="{E6E562AF-25D8-4286-B57A-44A0EAF5564D}"/>
    <dgm:cxn modelId="{1CF8EAFE-CEDF-46C9-A802-B05973FBDDD2}" srcId="{373A6D2C-C556-40C2-B374-D55FE71AC959}" destId="{BCDD938C-5432-49B5-BDB7-6AA21DF1B367}" srcOrd="5" destOrd="0" parTransId="{84EC95A3-45FC-49F7-8E67-FACBEBB94966}" sibTransId="{3E6011EC-2644-4816-AA1C-560679B9A7C7}"/>
    <dgm:cxn modelId="{28306C60-3AAC-4CAD-8C89-6C4F6F336638}" type="presParOf" srcId="{68BFB950-2092-4121-AE8B-706E3DD220FC}" destId="{7E78C07A-935D-41CD-9977-301D847875F7}" srcOrd="0" destOrd="0" presId="urn:microsoft.com/office/officeart/2005/8/layout/vList2"/>
    <dgm:cxn modelId="{BCE5BD26-C4B8-44D5-9431-7A1E3D22B33C}" type="presParOf" srcId="{68BFB950-2092-4121-AE8B-706E3DD220FC}" destId="{3F60567A-8CFB-477C-9A0E-4922686DCADE}" srcOrd="1" destOrd="0" presId="urn:microsoft.com/office/officeart/2005/8/layout/vList2"/>
    <dgm:cxn modelId="{1F2D7DA0-FE98-471E-87E6-3E1F1A72F730}" type="presParOf" srcId="{68BFB950-2092-4121-AE8B-706E3DD220FC}" destId="{40DA0EC4-74E3-4F30-9246-0415233322F2}" srcOrd="2" destOrd="0" presId="urn:microsoft.com/office/officeart/2005/8/layout/vList2"/>
    <dgm:cxn modelId="{DCBE959E-5B3C-4532-A9ED-4F2A094DFF57}" type="presParOf" srcId="{68BFB950-2092-4121-AE8B-706E3DD220FC}" destId="{A12FAC5D-81AB-45E9-8C35-C568D627598B}" srcOrd="3" destOrd="0" presId="urn:microsoft.com/office/officeart/2005/8/layout/vList2"/>
    <dgm:cxn modelId="{B34C2CDB-DAEE-4583-9FBB-4B5652B143EA}" type="presParOf" srcId="{68BFB950-2092-4121-AE8B-706E3DD220FC}" destId="{71EA61DA-E5E8-44D0-8117-C66C807E4214}" srcOrd="4" destOrd="0" presId="urn:microsoft.com/office/officeart/2005/8/layout/vList2"/>
    <dgm:cxn modelId="{285E1D5F-B8FF-4C5B-AF36-8D2BCC299DC8}" type="presParOf" srcId="{68BFB950-2092-4121-AE8B-706E3DD220FC}" destId="{7FE37B33-B6B5-4EC2-9A4A-326D21F53A59}" srcOrd="5" destOrd="0" presId="urn:microsoft.com/office/officeart/2005/8/layout/vList2"/>
    <dgm:cxn modelId="{DE2C6117-9889-4366-BAD0-C03410EBF648}" type="presParOf" srcId="{68BFB950-2092-4121-AE8B-706E3DD220FC}" destId="{8EF341C9-DEE6-4DEE-93A6-5E226BF27CAA}" srcOrd="6" destOrd="0" presId="urn:microsoft.com/office/officeart/2005/8/layout/vList2"/>
    <dgm:cxn modelId="{372717B4-6E86-4F87-915E-7BB8E2CA593F}" type="presParOf" srcId="{68BFB950-2092-4121-AE8B-706E3DD220FC}" destId="{4D7936CC-51DB-40DA-B864-6484DFA1BAC6}" srcOrd="7" destOrd="0" presId="urn:microsoft.com/office/officeart/2005/8/layout/vList2"/>
    <dgm:cxn modelId="{57C5ECF2-3A63-4233-8DCF-7984F88DE16F}" type="presParOf" srcId="{68BFB950-2092-4121-AE8B-706E3DD220FC}" destId="{175A9262-4371-4157-9FBF-317207A9F2BD}" srcOrd="8" destOrd="0" presId="urn:microsoft.com/office/officeart/2005/8/layout/vList2"/>
    <dgm:cxn modelId="{9909BD4F-BC0B-4AD3-BBAB-5A45A1B48032}" type="presParOf" srcId="{68BFB950-2092-4121-AE8B-706E3DD220FC}" destId="{FA1AAB16-4186-4C67-979A-578A8DA859A1}" srcOrd="9" destOrd="0" presId="urn:microsoft.com/office/officeart/2005/8/layout/vList2"/>
    <dgm:cxn modelId="{ECBDC420-7FE3-450A-903E-26A37B04849A}" type="presParOf" srcId="{68BFB950-2092-4121-AE8B-706E3DD220FC}" destId="{4D60D0BE-EAD4-4385-AC3D-331EC0F62FB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3A6D2C-C556-40C2-B374-D55FE71AC9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57DDC3-373D-452F-BBD6-FAC063C86511}">
      <dgm:prSet/>
      <dgm:spPr>
        <a:solidFill>
          <a:srgbClr val="92D050"/>
        </a:solidFill>
      </dgm:spPr>
      <dgm:t>
        <a:bodyPr/>
        <a:lstStyle/>
        <a:p>
          <a:r>
            <a:rPr lang="nl-NL" dirty="0"/>
            <a:t>Kennisverwervingsfase</a:t>
          </a:r>
          <a:endParaRPr lang="en-US" dirty="0"/>
        </a:p>
      </dgm:t>
    </dgm:pt>
    <dgm:pt modelId="{B3073A4C-D221-4815-9847-BE198720D11A}" type="parTrans" cxnId="{55757C7D-4BD6-4142-832B-83BDAFDB741A}">
      <dgm:prSet/>
      <dgm:spPr/>
      <dgm:t>
        <a:bodyPr/>
        <a:lstStyle/>
        <a:p>
          <a:endParaRPr lang="en-US"/>
        </a:p>
      </dgm:t>
    </dgm:pt>
    <dgm:pt modelId="{E73DB344-50EA-46B3-B740-6D2A9BE6EC7D}" type="sibTrans" cxnId="{55757C7D-4BD6-4142-832B-83BDAFDB741A}">
      <dgm:prSet/>
      <dgm:spPr/>
      <dgm:t>
        <a:bodyPr/>
        <a:lstStyle/>
        <a:p>
          <a:endParaRPr lang="en-US"/>
        </a:p>
      </dgm:t>
    </dgm:pt>
    <dgm:pt modelId="{2CE48D69-744F-4694-B0EE-B5333150AA59}">
      <dgm:prSet/>
      <dgm:spPr>
        <a:solidFill>
          <a:srgbClr val="92D050"/>
        </a:solidFill>
      </dgm:spPr>
      <dgm:t>
        <a:bodyPr/>
        <a:lstStyle/>
        <a:p>
          <a:r>
            <a:rPr lang="nl-NL"/>
            <a:t>Broedfase</a:t>
          </a:r>
          <a:endParaRPr lang="en-US"/>
        </a:p>
      </dgm:t>
    </dgm:pt>
    <dgm:pt modelId="{0BEB944A-64EF-4D4A-88A1-52BEADF01166}" type="parTrans" cxnId="{60A444F1-139E-4325-B07C-97576326D27F}">
      <dgm:prSet/>
      <dgm:spPr/>
      <dgm:t>
        <a:bodyPr/>
        <a:lstStyle/>
        <a:p>
          <a:endParaRPr lang="en-US"/>
        </a:p>
      </dgm:t>
    </dgm:pt>
    <dgm:pt modelId="{E6E562AF-25D8-4286-B57A-44A0EAF5564D}" type="sibTrans" cxnId="{60A444F1-139E-4325-B07C-97576326D27F}">
      <dgm:prSet/>
      <dgm:spPr/>
      <dgm:t>
        <a:bodyPr/>
        <a:lstStyle/>
        <a:p>
          <a:endParaRPr lang="en-US"/>
        </a:p>
      </dgm:t>
    </dgm:pt>
    <dgm:pt modelId="{001C59FC-1131-4803-BC52-03251CF4B095}">
      <dgm:prSet/>
      <dgm:spPr>
        <a:solidFill>
          <a:srgbClr val="FFC000"/>
        </a:solidFill>
      </dgm:spPr>
      <dgm:t>
        <a:bodyPr/>
        <a:lstStyle/>
        <a:p>
          <a:r>
            <a:rPr lang="nl-NL"/>
            <a:t>Verdiepingsfase</a:t>
          </a:r>
          <a:endParaRPr lang="en-US"/>
        </a:p>
      </dgm:t>
    </dgm:pt>
    <dgm:pt modelId="{8589F169-9D30-4C0F-830C-2097E9A24183}" type="parTrans" cxnId="{A1500902-55C5-402C-87FC-C2F437EE69E9}">
      <dgm:prSet/>
      <dgm:spPr/>
      <dgm:t>
        <a:bodyPr/>
        <a:lstStyle/>
        <a:p>
          <a:endParaRPr lang="en-US"/>
        </a:p>
      </dgm:t>
    </dgm:pt>
    <dgm:pt modelId="{5CBDFD20-5CBB-412C-8FC6-AB5EFEB09475}" type="sibTrans" cxnId="{A1500902-55C5-402C-87FC-C2F437EE69E9}">
      <dgm:prSet/>
      <dgm:spPr/>
      <dgm:t>
        <a:bodyPr/>
        <a:lstStyle/>
        <a:p>
          <a:endParaRPr lang="en-US"/>
        </a:p>
      </dgm:t>
    </dgm:pt>
    <dgm:pt modelId="{652BC421-DE32-436C-BC47-2E20B7040CB4}">
      <dgm:prSet/>
      <dgm:spPr/>
      <dgm:t>
        <a:bodyPr/>
        <a:lstStyle/>
        <a:p>
          <a:r>
            <a:rPr lang="nl-NL" dirty="0"/>
            <a:t>Creatie-reflectiefase</a:t>
          </a:r>
          <a:endParaRPr lang="en-US" dirty="0"/>
        </a:p>
      </dgm:t>
    </dgm:pt>
    <dgm:pt modelId="{097FBB23-0B61-4DAF-9636-BEE20C1E039D}" type="parTrans" cxnId="{2CFF6CAD-9010-4F03-A23D-BB9DC36C29DC}">
      <dgm:prSet/>
      <dgm:spPr/>
      <dgm:t>
        <a:bodyPr/>
        <a:lstStyle/>
        <a:p>
          <a:endParaRPr lang="en-US"/>
        </a:p>
      </dgm:t>
    </dgm:pt>
    <dgm:pt modelId="{795480BB-0F95-4F3E-B908-115209877866}" type="sibTrans" cxnId="{2CFF6CAD-9010-4F03-A23D-BB9DC36C29DC}">
      <dgm:prSet/>
      <dgm:spPr/>
      <dgm:t>
        <a:bodyPr/>
        <a:lstStyle/>
        <a:p>
          <a:endParaRPr lang="en-US"/>
        </a:p>
      </dgm:t>
    </dgm:pt>
    <dgm:pt modelId="{5486B1B7-F1C7-4C90-83E6-EE844BC9AE6B}">
      <dgm:prSet/>
      <dgm:spPr/>
      <dgm:t>
        <a:bodyPr/>
        <a:lstStyle/>
        <a:p>
          <a:r>
            <a:rPr lang="nl-NL"/>
            <a:t>Uitvoeringsfase</a:t>
          </a:r>
          <a:endParaRPr lang="en-US"/>
        </a:p>
      </dgm:t>
    </dgm:pt>
    <dgm:pt modelId="{779E86C9-60BC-4A9B-82BE-0B8C0561B3B0}" type="parTrans" cxnId="{2AE48EAB-194E-42A9-85A2-D1ED9AA27BAF}">
      <dgm:prSet/>
      <dgm:spPr/>
      <dgm:t>
        <a:bodyPr/>
        <a:lstStyle/>
        <a:p>
          <a:endParaRPr lang="en-US"/>
        </a:p>
      </dgm:t>
    </dgm:pt>
    <dgm:pt modelId="{EB8E46C5-4028-46F7-893E-C4B19AED417C}" type="sibTrans" cxnId="{2AE48EAB-194E-42A9-85A2-D1ED9AA27BAF}">
      <dgm:prSet/>
      <dgm:spPr/>
      <dgm:t>
        <a:bodyPr/>
        <a:lstStyle/>
        <a:p>
          <a:endParaRPr lang="en-US"/>
        </a:p>
      </dgm:t>
    </dgm:pt>
    <dgm:pt modelId="{BCDD938C-5432-49B5-BDB7-6AA21DF1B367}">
      <dgm:prSet/>
      <dgm:spPr/>
      <dgm:t>
        <a:bodyPr/>
        <a:lstStyle/>
        <a:p>
          <a:r>
            <a:rPr lang="nl-NL"/>
            <a:t>Vernieuwingsfase</a:t>
          </a:r>
          <a:endParaRPr lang="en-US"/>
        </a:p>
      </dgm:t>
    </dgm:pt>
    <dgm:pt modelId="{84EC95A3-45FC-49F7-8E67-FACBEBB94966}" type="parTrans" cxnId="{1CF8EAFE-CEDF-46C9-A802-B05973FBDDD2}">
      <dgm:prSet/>
      <dgm:spPr/>
      <dgm:t>
        <a:bodyPr/>
        <a:lstStyle/>
        <a:p>
          <a:endParaRPr lang="en-US"/>
        </a:p>
      </dgm:t>
    </dgm:pt>
    <dgm:pt modelId="{3E6011EC-2644-4816-AA1C-560679B9A7C7}" type="sibTrans" cxnId="{1CF8EAFE-CEDF-46C9-A802-B05973FBDDD2}">
      <dgm:prSet/>
      <dgm:spPr/>
      <dgm:t>
        <a:bodyPr/>
        <a:lstStyle/>
        <a:p>
          <a:endParaRPr lang="en-US"/>
        </a:p>
      </dgm:t>
    </dgm:pt>
    <dgm:pt modelId="{68BFB950-2092-4121-AE8B-706E3DD220FC}" type="pres">
      <dgm:prSet presAssocID="{373A6D2C-C556-40C2-B374-D55FE71AC959}" presName="linear" presStyleCnt="0">
        <dgm:presLayoutVars>
          <dgm:animLvl val="lvl"/>
          <dgm:resizeHandles val="exact"/>
        </dgm:presLayoutVars>
      </dgm:prSet>
      <dgm:spPr/>
    </dgm:pt>
    <dgm:pt modelId="{7E78C07A-935D-41CD-9977-301D847875F7}" type="pres">
      <dgm:prSet presAssocID="{BD57DDC3-373D-452F-BBD6-FAC063C86511}" presName="parentText" presStyleLbl="node1" presStyleIdx="0" presStyleCnt="6">
        <dgm:presLayoutVars>
          <dgm:chMax val="0"/>
          <dgm:bulletEnabled val="1"/>
        </dgm:presLayoutVars>
      </dgm:prSet>
      <dgm:spPr/>
    </dgm:pt>
    <dgm:pt modelId="{3F60567A-8CFB-477C-9A0E-4922686DCADE}" type="pres">
      <dgm:prSet presAssocID="{E73DB344-50EA-46B3-B740-6D2A9BE6EC7D}" presName="spacer" presStyleCnt="0"/>
      <dgm:spPr/>
    </dgm:pt>
    <dgm:pt modelId="{40DA0EC4-74E3-4F30-9246-0415233322F2}" type="pres">
      <dgm:prSet presAssocID="{2CE48D69-744F-4694-B0EE-B5333150AA59}" presName="parentText" presStyleLbl="node1" presStyleIdx="1" presStyleCnt="6">
        <dgm:presLayoutVars>
          <dgm:chMax val="0"/>
          <dgm:bulletEnabled val="1"/>
        </dgm:presLayoutVars>
      </dgm:prSet>
      <dgm:spPr/>
    </dgm:pt>
    <dgm:pt modelId="{A12FAC5D-81AB-45E9-8C35-C568D627598B}" type="pres">
      <dgm:prSet presAssocID="{E6E562AF-25D8-4286-B57A-44A0EAF5564D}" presName="spacer" presStyleCnt="0"/>
      <dgm:spPr/>
    </dgm:pt>
    <dgm:pt modelId="{71EA61DA-E5E8-44D0-8117-C66C807E4214}" type="pres">
      <dgm:prSet presAssocID="{001C59FC-1131-4803-BC52-03251CF4B095}" presName="parentText" presStyleLbl="node1" presStyleIdx="2" presStyleCnt="6">
        <dgm:presLayoutVars>
          <dgm:chMax val="0"/>
          <dgm:bulletEnabled val="1"/>
        </dgm:presLayoutVars>
      </dgm:prSet>
      <dgm:spPr/>
    </dgm:pt>
    <dgm:pt modelId="{7FE37B33-B6B5-4EC2-9A4A-326D21F53A59}" type="pres">
      <dgm:prSet presAssocID="{5CBDFD20-5CBB-412C-8FC6-AB5EFEB09475}" presName="spacer" presStyleCnt="0"/>
      <dgm:spPr/>
    </dgm:pt>
    <dgm:pt modelId="{8EF341C9-DEE6-4DEE-93A6-5E226BF27CAA}" type="pres">
      <dgm:prSet presAssocID="{652BC421-DE32-436C-BC47-2E20B7040CB4}" presName="parentText" presStyleLbl="node1" presStyleIdx="3" presStyleCnt="6">
        <dgm:presLayoutVars>
          <dgm:chMax val="0"/>
          <dgm:bulletEnabled val="1"/>
        </dgm:presLayoutVars>
      </dgm:prSet>
      <dgm:spPr/>
    </dgm:pt>
    <dgm:pt modelId="{4D7936CC-51DB-40DA-B864-6484DFA1BAC6}" type="pres">
      <dgm:prSet presAssocID="{795480BB-0F95-4F3E-B908-115209877866}" presName="spacer" presStyleCnt="0"/>
      <dgm:spPr/>
    </dgm:pt>
    <dgm:pt modelId="{175A9262-4371-4157-9FBF-317207A9F2BD}" type="pres">
      <dgm:prSet presAssocID="{5486B1B7-F1C7-4C90-83E6-EE844BC9AE6B}" presName="parentText" presStyleLbl="node1" presStyleIdx="4" presStyleCnt="6">
        <dgm:presLayoutVars>
          <dgm:chMax val="0"/>
          <dgm:bulletEnabled val="1"/>
        </dgm:presLayoutVars>
      </dgm:prSet>
      <dgm:spPr/>
    </dgm:pt>
    <dgm:pt modelId="{FA1AAB16-4186-4C67-979A-578A8DA859A1}" type="pres">
      <dgm:prSet presAssocID="{EB8E46C5-4028-46F7-893E-C4B19AED417C}" presName="spacer" presStyleCnt="0"/>
      <dgm:spPr/>
    </dgm:pt>
    <dgm:pt modelId="{4D60D0BE-EAD4-4385-AC3D-331EC0F62FB8}" type="pres">
      <dgm:prSet presAssocID="{BCDD938C-5432-49B5-BDB7-6AA21DF1B367}" presName="parentText" presStyleLbl="node1" presStyleIdx="5" presStyleCnt="6">
        <dgm:presLayoutVars>
          <dgm:chMax val="0"/>
          <dgm:bulletEnabled val="1"/>
        </dgm:presLayoutVars>
      </dgm:prSet>
      <dgm:spPr/>
    </dgm:pt>
  </dgm:ptLst>
  <dgm:cxnLst>
    <dgm:cxn modelId="{A1500902-55C5-402C-87FC-C2F437EE69E9}" srcId="{373A6D2C-C556-40C2-B374-D55FE71AC959}" destId="{001C59FC-1131-4803-BC52-03251CF4B095}" srcOrd="2" destOrd="0" parTransId="{8589F169-9D30-4C0F-830C-2097E9A24183}" sibTransId="{5CBDFD20-5CBB-412C-8FC6-AB5EFEB09475}"/>
    <dgm:cxn modelId="{1D6CE25C-957F-4682-ABC0-EE9417974F41}" type="presOf" srcId="{652BC421-DE32-436C-BC47-2E20B7040CB4}" destId="{8EF341C9-DEE6-4DEE-93A6-5E226BF27CAA}" srcOrd="0" destOrd="0" presId="urn:microsoft.com/office/officeart/2005/8/layout/vList2"/>
    <dgm:cxn modelId="{5FEBFA66-2DC1-4E8E-9993-93ECB63810FC}" type="presOf" srcId="{BD57DDC3-373D-452F-BBD6-FAC063C86511}" destId="{7E78C07A-935D-41CD-9977-301D847875F7}" srcOrd="0" destOrd="0" presId="urn:microsoft.com/office/officeart/2005/8/layout/vList2"/>
    <dgm:cxn modelId="{55757C7D-4BD6-4142-832B-83BDAFDB741A}" srcId="{373A6D2C-C556-40C2-B374-D55FE71AC959}" destId="{BD57DDC3-373D-452F-BBD6-FAC063C86511}" srcOrd="0" destOrd="0" parTransId="{B3073A4C-D221-4815-9847-BE198720D11A}" sibTransId="{E73DB344-50EA-46B3-B740-6D2A9BE6EC7D}"/>
    <dgm:cxn modelId="{2AE48EAB-194E-42A9-85A2-D1ED9AA27BAF}" srcId="{373A6D2C-C556-40C2-B374-D55FE71AC959}" destId="{5486B1B7-F1C7-4C90-83E6-EE844BC9AE6B}" srcOrd="4" destOrd="0" parTransId="{779E86C9-60BC-4A9B-82BE-0B8C0561B3B0}" sibTransId="{EB8E46C5-4028-46F7-893E-C4B19AED417C}"/>
    <dgm:cxn modelId="{2CFF6CAD-9010-4F03-A23D-BB9DC36C29DC}" srcId="{373A6D2C-C556-40C2-B374-D55FE71AC959}" destId="{652BC421-DE32-436C-BC47-2E20B7040CB4}" srcOrd="3" destOrd="0" parTransId="{097FBB23-0B61-4DAF-9636-BEE20C1E039D}" sibTransId="{795480BB-0F95-4F3E-B908-115209877866}"/>
    <dgm:cxn modelId="{2D95DFB3-B91E-4A69-BE0E-B2AA6F15A9E3}" type="presOf" srcId="{2CE48D69-744F-4694-B0EE-B5333150AA59}" destId="{40DA0EC4-74E3-4F30-9246-0415233322F2}" srcOrd="0" destOrd="0" presId="urn:microsoft.com/office/officeart/2005/8/layout/vList2"/>
    <dgm:cxn modelId="{7EA521CE-C9B0-49C5-BDE6-FC3160A0315C}" type="presOf" srcId="{5486B1B7-F1C7-4C90-83E6-EE844BC9AE6B}" destId="{175A9262-4371-4157-9FBF-317207A9F2BD}" srcOrd="0" destOrd="0" presId="urn:microsoft.com/office/officeart/2005/8/layout/vList2"/>
    <dgm:cxn modelId="{DCB628D0-3FF8-47DA-8A04-9A295C93D402}" type="presOf" srcId="{373A6D2C-C556-40C2-B374-D55FE71AC959}" destId="{68BFB950-2092-4121-AE8B-706E3DD220FC}" srcOrd="0" destOrd="0" presId="urn:microsoft.com/office/officeart/2005/8/layout/vList2"/>
    <dgm:cxn modelId="{D2F569DD-5DA8-49A2-B082-6623A5AA6A32}" type="presOf" srcId="{001C59FC-1131-4803-BC52-03251CF4B095}" destId="{71EA61DA-E5E8-44D0-8117-C66C807E4214}" srcOrd="0" destOrd="0" presId="urn:microsoft.com/office/officeart/2005/8/layout/vList2"/>
    <dgm:cxn modelId="{4CDCEBE0-2CAB-4F2F-AC8F-2648C7A9C160}" type="presOf" srcId="{BCDD938C-5432-49B5-BDB7-6AA21DF1B367}" destId="{4D60D0BE-EAD4-4385-AC3D-331EC0F62FB8}" srcOrd="0" destOrd="0" presId="urn:microsoft.com/office/officeart/2005/8/layout/vList2"/>
    <dgm:cxn modelId="{60A444F1-139E-4325-B07C-97576326D27F}" srcId="{373A6D2C-C556-40C2-B374-D55FE71AC959}" destId="{2CE48D69-744F-4694-B0EE-B5333150AA59}" srcOrd="1" destOrd="0" parTransId="{0BEB944A-64EF-4D4A-88A1-52BEADF01166}" sibTransId="{E6E562AF-25D8-4286-B57A-44A0EAF5564D}"/>
    <dgm:cxn modelId="{1CF8EAFE-CEDF-46C9-A802-B05973FBDDD2}" srcId="{373A6D2C-C556-40C2-B374-D55FE71AC959}" destId="{BCDD938C-5432-49B5-BDB7-6AA21DF1B367}" srcOrd="5" destOrd="0" parTransId="{84EC95A3-45FC-49F7-8E67-FACBEBB94966}" sibTransId="{3E6011EC-2644-4816-AA1C-560679B9A7C7}"/>
    <dgm:cxn modelId="{28306C60-3AAC-4CAD-8C89-6C4F6F336638}" type="presParOf" srcId="{68BFB950-2092-4121-AE8B-706E3DD220FC}" destId="{7E78C07A-935D-41CD-9977-301D847875F7}" srcOrd="0" destOrd="0" presId="urn:microsoft.com/office/officeart/2005/8/layout/vList2"/>
    <dgm:cxn modelId="{BCE5BD26-C4B8-44D5-9431-7A1E3D22B33C}" type="presParOf" srcId="{68BFB950-2092-4121-AE8B-706E3DD220FC}" destId="{3F60567A-8CFB-477C-9A0E-4922686DCADE}" srcOrd="1" destOrd="0" presId="urn:microsoft.com/office/officeart/2005/8/layout/vList2"/>
    <dgm:cxn modelId="{1F2D7DA0-FE98-471E-87E6-3E1F1A72F730}" type="presParOf" srcId="{68BFB950-2092-4121-AE8B-706E3DD220FC}" destId="{40DA0EC4-74E3-4F30-9246-0415233322F2}" srcOrd="2" destOrd="0" presId="urn:microsoft.com/office/officeart/2005/8/layout/vList2"/>
    <dgm:cxn modelId="{DCBE959E-5B3C-4532-A9ED-4F2A094DFF57}" type="presParOf" srcId="{68BFB950-2092-4121-AE8B-706E3DD220FC}" destId="{A12FAC5D-81AB-45E9-8C35-C568D627598B}" srcOrd="3" destOrd="0" presId="urn:microsoft.com/office/officeart/2005/8/layout/vList2"/>
    <dgm:cxn modelId="{B34C2CDB-DAEE-4583-9FBB-4B5652B143EA}" type="presParOf" srcId="{68BFB950-2092-4121-AE8B-706E3DD220FC}" destId="{71EA61DA-E5E8-44D0-8117-C66C807E4214}" srcOrd="4" destOrd="0" presId="urn:microsoft.com/office/officeart/2005/8/layout/vList2"/>
    <dgm:cxn modelId="{285E1D5F-B8FF-4C5B-AF36-8D2BCC299DC8}" type="presParOf" srcId="{68BFB950-2092-4121-AE8B-706E3DD220FC}" destId="{7FE37B33-B6B5-4EC2-9A4A-326D21F53A59}" srcOrd="5" destOrd="0" presId="urn:microsoft.com/office/officeart/2005/8/layout/vList2"/>
    <dgm:cxn modelId="{DE2C6117-9889-4366-BAD0-C03410EBF648}" type="presParOf" srcId="{68BFB950-2092-4121-AE8B-706E3DD220FC}" destId="{8EF341C9-DEE6-4DEE-93A6-5E226BF27CAA}" srcOrd="6" destOrd="0" presId="urn:microsoft.com/office/officeart/2005/8/layout/vList2"/>
    <dgm:cxn modelId="{372717B4-6E86-4F87-915E-7BB8E2CA593F}" type="presParOf" srcId="{68BFB950-2092-4121-AE8B-706E3DD220FC}" destId="{4D7936CC-51DB-40DA-B864-6484DFA1BAC6}" srcOrd="7" destOrd="0" presId="urn:microsoft.com/office/officeart/2005/8/layout/vList2"/>
    <dgm:cxn modelId="{57C5ECF2-3A63-4233-8DCF-7984F88DE16F}" type="presParOf" srcId="{68BFB950-2092-4121-AE8B-706E3DD220FC}" destId="{175A9262-4371-4157-9FBF-317207A9F2BD}" srcOrd="8" destOrd="0" presId="urn:microsoft.com/office/officeart/2005/8/layout/vList2"/>
    <dgm:cxn modelId="{9909BD4F-BC0B-4AD3-BBAB-5A45A1B48032}" type="presParOf" srcId="{68BFB950-2092-4121-AE8B-706E3DD220FC}" destId="{FA1AAB16-4186-4C67-979A-578A8DA859A1}" srcOrd="9" destOrd="0" presId="urn:microsoft.com/office/officeart/2005/8/layout/vList2"/>
    <dgm:cxn modelId="{ECBDC420-7FE3-450A-903E-26A37B04849A}" type="presParOf" srcId="{68BFB950-2092-4121-AE8B-706E3DD220FC}" destId="{4D60D0BE-EAD4-4385-AC3D-331EC0F62FB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8C07A-935D-41CD-9977-301D847875F7}">
      <dsp:nvSpPr>
        <dsp:cNvPr id="0" name=""/>
        <dsp:cNvSpPr/>
      </dsp:nvSpPr>
      <dsp:spPr>
        <a:xfrm>
          <a:off x="0" y="10900"/>
          <a:ext cx="884677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Kennisverwervingsfase</a:t>
          </a:r>
          <a:endParaRPr lang="en-US" sz="3100" kern="1200"/>
        </a:p>
      </dsp:txBody>
      <dsp:txXfrm>
        <a:off x="36296" y="47196"/>
        <a:ext cx="8774181" cy="670943"/>
      </dsp:txXfrm>
    </dsp:sp>
    <dsp:sp modelId="{40DA0EC4-74E3-4F30-9246-0415233322F2}">
      <dsp:nvSpPr>
        <dsp:cNvPr id="0" name=""/>
        <dsp:cNvSpPr/>
      </dsp:nvSpPr>
      <dsp:spPr>
        <a:xfrm>
          <a:off x="0" y="843715"/>
          <a:ext cx="884677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Broedfase</a:t>
          </a:r>
          <a:endParaRPr lang="en-US" sz="3100" kern="1200"/>
        </a:p>
      </dsp:txBody>
      <dsp:txXfrm>
        <a:off x="36296" y="880011"/>
        <a:ext cx="8774181" cy="670943"/>
      </dsp:txXfrm>
    </dsp:sp>
    <dsp:sp modelId="{71EA61DA-E5E8-44D0-8117-C66C807E4214}">
      <dsp:nvSpPr>
        <dsp:cNvPr id="0" name=""/>
        <dsp:cNvSpPr/>
      </dsp:nvSpPr>
      <dsp:spPr>
        <a:xfrm>
          <a:off x="0" y="1676530"/>
          <a:ext cx="884677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Verdiepingsfase</a:t>
          </a:r>
          <a:endParaRPr lang="en-US" sz="3100" kern="1200"/>
        </a:p>
      </dsp:txBody>
      <dsp:txXfrm>
        <a:off x="36296" y="1712826"/>
        <a:ext cx="8774181" cy="670943"/>
      </dsp:txXfrm>
    </dsp:sp>
    <dsp:sp modelId="{8EF341C9-DEE6-4DEE-93A6-5E226BF27CAA}">
      <dsp:nvSpPr>
        <dsp:cNvPr id="0" name=""/>
        <dsp:cNvSpPr/>
      </dsp:nvSpPr>
      <dsp:spPr>
        <a:xfrm>
          <a:off x="0" y="2519072"/>
          <a:ext cx="884677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Creatie-reflectiefase</a:t>
          </a:r>
          <a:endParaRPr lang="en-US" sz="3100" kern="1200" dirty="0"/>
        </a:p>
      </dsp:txBody>
      <dsp:txXfrm>
        <a:off x="36296" y="2555368"/>
        <a:ext cx="8774181" cy="670943"/>
      </dsp:txXfrm>
    </dsp:sp>
    <dsp:sp modelId="{175A9262-4371-4157-9FBF-317207A9F2BD}">
      <dsp:nvSpPr>
        <dsp:cNvPr id="0" name=""/>
        <dsp:cNvSpPr/>
      </dsp:nvSpPr>
      <dsp:spPr>
        <a:xfrm>
          <a:off x="0" y="3342160"/>
          <a:ext cx="884677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Uitvoeringsfase</a:t>
          </a:r>
          <a:endParaRPr lang="en-US" sz="3100" kern="1200"/>
        </a:p>
      </dsp:txBody>
      <dsp:txXfrm>
        <a:off x="36296" y="3378456"/>
        <a:ext cx="8774181" cy="670943"/>
      </dsp:txXfrm>
    </dsp:sp>
    <dsp:sp modelId="{4D60D0BE-EAD4-4385-AC3D-331EC0F62FB8}">
      <dsp:nvSpPr>
        <dsp:cNvPr id="0" name=""/>
        <dsp:cNvSpPr/>
      </dsp:nvSpPr>
      <dsp:spPr>
        <a:xfrm>
          <a:off x="0" y="4174975"/>
          <a:ext cx="884677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Vernieuwingsfase</a:t>
          </a:r>
          <a:endParaRPr lang="en-US" sz="3100" kern="1200"/>
        </a:p>
      </dsp:txBody>
      <dsp:txXfrm>
        <a:off x="36296" y="4211271"/>
        <a:ext cx="8774181" cy="670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8C07A-935D-41CD-9977-301D847875F7}">
      <dsp:nvSpPr>
        <dsp:cNvPr id="0" name=""/>
        <dsp:cNvSpPr/>
      </dsp:nvSpPr>
      <dsp:spPr>
        <a:xfrm>
          <a:off x="0" y="10900"/>
          <a:ext cx="8846773" cy="743535"/>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Kennisverwervingsfase</a:t>
          </a:r>
          <a:endParaRPr lang="en-US" sz="3100" kern="1200" dirty="0"/>
        </a:p>
      </dsp:txBody>
      <dsp:txXfrm>
        <a:off x="36296" y="47196"/>
        <a:ext cx="8774181" cy="670943"/>
      </dsp:txXfrm>
    </dsp:sp>
    <dsp:sp modelId="{40DA0EC4-74E3-4F30-9246-0415233322F2}">
      <dsp:nvSpPr>
        <dsp:cNvPr id="0" name=""/>
        <dsp:cNvSpPr/>
      </dsp:nvSpPr>
      <dsp:spPr>
        <a:xfrm>
          <a:off x="0" y="843715"/>
          <a:ext cx="8846773" cy="743535"/>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Broedfase</a:t>
          </a:r>
          <a:endParaRPr lang="en-US" sz="3100" kern="1200"/>
        </a:p>
      </dsp:txBody>
      <dsp:txXfrm>
        <a:off x="36296" y="880011"/>
        <a:ext cx="8774181" cy="670943"/>
      </dsp:txXfrm>
    </dsp:sp>
    <dsp:sp modelId="{71EA61DA-E5E8-44D0-8117-C66C807E4214}">
      <dsp:nvSpPr>
        <dsp:cNvPr id="0" name=""/>
        <dsp:cNvSpPr/>
      </dsp:nvSpPr>
      <dsp:spPr>
        <a:xfrm>
          <a:off x="0" y="1676530"/>
          <a:ext cx="8846773" cy="743535"/>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Verdiepingsfase</a:t>
          </a:r>
          <a:endParaRPr lang="en-US" sz="3100" kern="1200"/>
        </a:p>
      </dsp:txBody>
      <dsp:txXfrm>
        <a:off x="36296" y="1712826"/>
        <a:ext cx="8774181" cy="670943"/>
      </dsp:txXfrm>
    </dsp:sp>
    <dsp:sp modelId="{8EF341C9-DEE6-4DEE-93A6-5E226BF27CAA}">
      <dsp:nvSpPr>
        <dsp:cNvPr id="0" name=""/>
        <dsp:cNvSpPr/>
      </dsp:nvSpPr>
      <dsp:spPr>
        <a:xfrm>
          <a:off x="0" y="2509345"/>
          <a:ext cx="884677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Creatie-reflectiefase</a:t>
          </a:r>
          <a:endParaRPr lang="en-US" sz="3100" kern="1200" dirty="0"/>
        </a:p>
      </dsp:txBody>
      <dsp:txXfrm>
        <a:off x="36296" y="2545641"/>
        <a:ext cx="8774181" cy="670943"/>
      </dsp:txXfrm>
    </dsp:sp>
    <dsp:sp modelId="{175A9262-4371-4157-9FBF-317207A9F2BD}">
      <dsp:nvSpPr>
        <dsp:cNvPr id="0" name=""/>
        <dsp:cNvSpPr/>
      </dsp:nvSpPr>
      <dsp:spPr>
        <a:xfrm>
          <a:off x="0" y="3342160"/>
          <a:ext cx="884677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Uitvoeringsfase</a:t>
          </a:r>
          <a:endParaRPr lang="en-US" sz="3100" kern="1200"/>
        </a:p>
      </dsp:txBody>
      <dsp:txXfrm>
        <a:off x="36296" y="3378456"/>
        <a:ext cx="8774181" cy="670943"/>
      </dsp:txXfrm>
    </dsp:sp>
    <dsp:sp modelId="{4D60D0BE-EAD4-4385-AC3D-331EC0F62FB8}">
      <dsp:nvSpPr>
        <dsp:cNvPr id="0" name=""/>
        <dsp:cNvSpPr/>
      </dsp:nvSpPr>
      <dsp:spPr>
        <a:xfrm>
          <a:off x="0" y="4174975"/>
          <a:ext cx="8846773"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a:t>Vernieuwingsfase</a:t>
          </a:r>
          <a:endParaRPr lang="en-US" sz="3100" kern="1200"/>
        </a:p>
      </dsp:txBody>
      <dsp:txXfrm>
        <a:off x="36296" y="4211271"/>
        <a:ext cx="8774181" cy="6709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4-12-2023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Creativiteit inzetten</a:t>
            </a:r>
            <a:r>
              <a:rPr lang="nl-NL" baseline="0" dirty="0"/>
              <a:t> om vooral de </a:t>
            </a:r>
            <a:r>
              <a:rPr lang="nl-NL" baseline="0" dirty="0" err="1"/>
              <a:t>physical</a:t>
            </a:r>
            <a:r>
              <a:rPr lang="nl-NL" baseline="0" dirty="0"/>
              <a:t> context te </a:t>
            </a:r>
            <a:r>
              <a:rPr lang="nl-NL" baseline="0" dirty="0" err="1"/>
              <a:t>beinvloeden</a:t>
            </a:r>
            <a:r>
              <a:rPr lang="nl-NL" baseline="0" dirty="0"/>
              <a:t>. </a:t>
            </a:r>
          </a:p>
          <a:p>
            <a:r>
              <a:rPr lang="nl-NL" baseline="0" dirty="0"/>
              <a:t>Persoonlijke context: Hoe zit je in je vel. Ruzie met je moeder, kat overleden etc. </a:t>
            </a:r>
          </a:p>
          <a:p>
            <a:r>
              <a:rPr lang="nl-NL" baseline="0" dirty="0"/>
              <a:t>Sociale context: met wie kom je naar een evenement toe? Ervaring vaak heel anders met een leuke groep mensen dan wanneer je alleen ergens heen gaat. </a:t>
            </a:r>
          </a:p>
          <a:p>
            <a:r>
              <a:rPr lang="nl-NL" baseline="0" dirty="0"/>
              <a:t>Aan zowel persoonlijke als sociale context kun je heel weinig doen. Geen invloed op. </a:t>
            </a:r>
            <a:endParaRPr lang="nl-NL" dirty="0"/>
          </a:p>
        </p:txBody>
      </p:sp>
      <p:sp>
        <p:nvSpPr>
          <p:cNvPr id="4" name="Tijdelijke aanduiding voor dianummer 3"/>
          <p:cNvSpPr>
            <a:spLocks noGrp="1"/>
          </p:cNvSpPr>
          <p:nvPr>
            <p:ph type="sldNum" sz="quarter" idx="10"/>
          </p:nvPr>
        </p:nvSpPr>
        <p:spPr/>
        <p:txBody>
          <a:bodyPr/>
          <a:lstStyle/>
          <a:p>
            <a:fld id="{85E3F95D-A3DE-44DA-BB08-416171D73416}" type="slidenum">
              <a:rPr lang="nl-NL" smtClean="0"/>
              <a:t>6</a:t>
            </a:fld>
            <a:endParaRPr lang="nl-NL"/>
          </a:p>
        </p:txBody>
      </p:sp>
    </p:spTree>
    <p:extLst>
      <p:ext uri="{BB962C8B-B14F-4D97-AF65-F5344CB8AC3E}">
        <p14:creationId xmlns:p14="http://schemas.microsoft.com/office/powerpoint/2010/main" val="142887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4-12-2023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940883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prezi.com/r-lbwgrzi6fw/eurocollege-2020/"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learning.visitbrabant.co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PowerPoint_Presentation.pptx"/><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sites.disney.com/waltdisneyimagineer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Les 4 VT – Beleving bij het concept</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VT</a:t>
            </a:r>
          </a:p>
          <a:p>
            <a:pPr marL="0" indent="0">
              <a:buFont typeface="Arial" panose="020B0604020202020204" pitchFamily="34" charse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3508852"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Imagineering</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Belevingsbouwstenen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Belevingsmatrix</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Belevingstools</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Conceptontwikkelingsproces</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6564747"/>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76673">
                  <a:extLst>
                    <a:ext uri="{9D8B030D-6E8A-4147-A177-3AD203B41FA5}">
                      <a16:colId xmlns:a16="http://schemas.microsoft.com/office/drawing/2014/main" val="469597195"/>
                    </a:ext>
                  </a:extLst>
                </a:gridCol>
                <a:gridCol w="701145">
                  <a:extLst>
                    <a:ext uri="{9D8B030D-6E8A-4147-A177-3AD203B41FA5}">
                      <a16:colId xmlns:a16="http://schemas.microsoft.com/office/drawing/2014/main" val="1458696249"/>
                    </a:ext>
                  </a:extLst>
                </a:gridCol>
                <a:gridCol w="674650">
                  <a:extLst>
                    <a:ext uri="{9D8B030D-6E8A-4147-A177-3AD203B41FA5}">
                      <a16:colId xmlns:a16="http://schemas.microsoft.com/office/drawing/2014/main" val="4042337055"/>
                    </a:ext>
                  </a:extLst>
                </a:gridCol>
                <a:gridCol w="803168">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strike="sngStrike" kern="1200" dirty="0">
                          <a:solidFill>
                            <a:schemeClr val="tx1">
                              <a:lumMod val="65000"/>
                              <a:lumOff val="35000"/>
                            </a:schemeClr>
                          </a:solidFill>
                        </a:rPr>
                        <a:t>Week 1</a:t>
                      </a:r>
                      <a:endParaRPr lang="nl-NL" sz="1200" b="1" strike="sngStrike" kern="1200" dirty="0">
                        <a:solidFill>
                          <a:schemeClr val="tx1">
                            <a:lumMod val="65000"/>
                            <a:lumOff val="35000"/>
                          </a:schemeClr>
                        </a:solidFill>
                        <a:latin typeface="+mn-lt"/>
                        <a:ea typeface="+mn-ea"/>
                        <a:cs typeface="+mn-cs"/>
                      </a:endParaRPr>
                    </a:p>
                  </a:txBody>
                  <a:tcPr anchor="ctr"/>
                </a:tc>
                <a:tc>
                  <a:txBody>
                    <a:bodyPr/>
                    <a:lstStyle/>
                    <a:p>
                      <a:pPr marL="0" algn="ctr" defTabSz="914400" rtl="0" eaLnBrk="1" latinLnBrk="0" hangingPunct="1"/>
                      <a:r>
                        <a:rPr lang="nl-NL" sz="1200" b="1" strike="sngStrike" kern="1200" dirty="0">
                          <a:solidFill>
                            <a:schemeClr val="tx1">
                              <a:lumMod val="65000"/>
                              <a:lumOff val="35000"/>
                            </a:schemeClr>
                          </a:solidFill>
                        </a:rPr>
                        <a:t>Week 2</a:t>
                      </a:r>
                      <a:endParaRPr lang="nl-NL" sz="1200" b="1" strike="sngStrike" kern="1200" dirty="0">
                        <a:solidFill>
                          <a:schemeClr val="tx1">
                            <a:lumMod val="65000"/>
                            <a:lumOff val="35000"/>
                          </a:schemeClr>
                        </a:solidFill>
                        <a:latin typeface="+mn-lt"/>
                        <a:ea typeface="+mn-ea"/>
                        <a:cs typeface="+mn-cs"/>
                      </a:endParaRPr>
                    </a:p>
                  </a:txBody>
                  <a:tcPr anchor="ctr"/>
                </a:tc>
                <a:tc>
                  <a:txBody>
                    <a:bodyPr/>
                    <a:lstStyle/>
                    <a:p>
                      <a:pPr algn="ctr"/>
                      <a:r>
                        <a:rPr lang="nl-NL" sz="1200" b="1" kern="1200" dirty="0">
                          <a:solidFill>
                            <a:schemeClr val="tx1">
                              <a:lumMod val="65000"/>
                              <a:lumOff val="35000"/>
                            </a:schemeClr>
                          </a:solidFill>
                        </a:rPr>
                        <a:t>Week 3</a:t>
                      </a:r>
                      <a:endParaRPr lang="nl-NL" sz="1200" b="1" kern="1200" dirty="0">
                        <a:solidFill>
                          <a:schemeClr val="tx1">
                            <a:lumMod val="65000"/>
                            <a:lumOff val="35000"/>
                          </a:schemeClr>
                        </a:solidFill>
                        <a:latin typeface="+mn-lt"/>
                        <a:ea typeface="+mn-ea"/>
                        <a:cs typeface="+mn-cs"/>
                      </a:endParaRPr>
                    </a:p>
                  </a:txBody>
                  <a:tcPr anchor="ctr"/>
                </a:tc>
                <a:tc>
                  <a:txBody>
                    <a:bodyPr/>
                    <a:lstStyle/>
                    <a:p>
                      <a:pPr algn="ctr"/>
                      <a:r>
                        <a:rPr lang="nl-NL" sz="1200" b="1" kern="1200" dirty="0">
                          <a:solidFill>
                            <a:srgbClr val="FF0000"/>
                          </a:solidFill>
                        </a:rPr>
                        <a:t>Week 4</a:t>
                      </a:r>
                      <a:endParaRPr lang="nl-NL" sz="1200" b="1" kern="1200" dirty="0">
                        <a:solidFill>
                          <a:srgbClr val="FF0000"/>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BDCC8-BD9A-D4EB-EF41-FB67B951630C}"/>
              </a:ext>
            </a:extLst>
          </p:cNvPr>
          <p:cNvSpPr>
            <a:spLocks noGrp="1"/>
          </p:cNvSpPr>
          <p:nvPr>
            <p:ph type="title"/>
          </p:nvPr>
        </p:nvSpPr>
        <p:spPr>
          <a:xfrm>
            <a:off x="1767161" y="1297390"/>
            <a:ext cx="8860565" cy="648072"/>
          </a:xfrm>
        </p:spPr>
        <p:txBody>
          <a:bodyPr/>
          <a:lstStyle/>
          <a:p>
            <a:r>
              <a:rPr lang="nl-NL" dirty="0">
                <a:solidFill>
                  <a:srgbClr val="B8A1FF"/>
                </a:solidFill>
              </a:rPr>
              <a:t>Stel ..</a:t>
            </a:r>
          </a:p>
        </p:txBody>
      </p:sp>
      <p:sp>
        <p:nvSpPr>
          <p:cNvPr id="3" name="Tijdelijke aanduiding voor inhoud 2">
            <a:extLst>
              <a:ext uri="{FF2B5EF4-FFF2-40B4-BE49-F238E27FC236}">
                <a16:creationId xmlns:a16="http://schemas.microsoft.com/office/drawing/2014/main" id="{3E45E61F-C504-10FB-CD9E-01FBF784AA37}"/>
              </a:ext>
            </a:extLst>
          </p:cNvPr>
          <p:cNvSpPr>
            <a:spLocks noGrp="1"/>
          </p:cNvSpPr>
          <p:nvPr>
            <p:ph idx="1"/>
          </p:nvPr>
        </p:nvSpPr>
        <p:spPr>
          <a:xfrm>
            <a:off x="1301109" y="2278933"/>
            <a:ext cx="8846773" cy="4929411"/>
          </a:xfrm>
        </p:spPr>
        <p:txBody>
          <a:bodyPr>
            <a:normAutofit/>
          </a:bodyPr>
          <a:lstStyle/>
          <a:p>
            <a:r>
              <a:rPr lang="nl-NL" sz="3200" i="1" dirty="0"/>
              <a:t>Dat we allemaal dezelfde film willen zien, kunnen we dan toch een andere ervaring hebben, losstaand van of we de film goed of slecht vonden?</a:t>
            </a:r>
          </a:p>
        </p:txBody>
      </p:sp>
    </p:spTree>
    <p:extLst>
      <p:ext uri="{BB962C8B-B14F-4D97-AF65-F5344CB8AC3E}">
        <p14:creationId xmlns:p14="http://schemas.microsoft.com/office/powerpoint/2010/main" val="2710331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4788E-2A97-7185-0F4A-B20E9D6A04AF}"/>
              </a:ext>
            </a:extLst>
          </p:cNvPr>
          <p:cNvSpPr>
            <a:spLocks noGrp="1"/>
          </p:cNvSpPr>
          <p:nvPr>
            <p:ph type="title"/>
          </p:nvPr>
        </p:nvSpPr>
        <p:spPr>
          <a:xfrm>
            <a:off x="735315" y="531503"/>
            <a:ext cx="8860565" cy="648072"/>
          </a:xfrm>
        </p:spPr>
        <p:txBody>
          <a:bodyPr/>
          <a:lstStyle/>
          <a:p>
            <a:r>
              <a:rPr lang="nl-NL" dirty="0"/>
              <a:t>Wat heeft dat te maken met…</a:t>
            </a:r>
          </a:p>
        </p:txBody>
      </p:sp>
      <p:pic>
        <p:nvPicPr>
          <p:cNvPr id="4" name="Tijdelijke aanduiding voor inhoud 3">
            <a:extLst>
              <a:ext uri="{FF2B5EF4-FFF2-40B4-BE49-F238E27FC236}">
                <a16:creationId xmlns:a16="http://schemas.microsoft.com/office/drawing/2014/main" id="{85FF192D-11D7-BF18-BA8D-B0F5E9E2D604}"/>
              </a:ext>
            </a:extLst>
          </p:cNvPr>
          <p:cNvPicPr>
            <a:picLocks noGrp="1" noChangeAspect="1"/>
          </p:cNvPicPr>
          <p:nvPr>
            <p:ph idx="1"/>
          </p:nvPr>
        </p:nvPicPr>
        <p:blipFill>
          <a:blip r:embed="rId2"/>
          <a:stretch>
            <a:fillRect/>
          </a:stretch>
        </p:blipFill>
        <p:spPr>
          <a:xfrm>
            <a:off x="6595371" y="1262361"/>
            <a:ext cx="3962400" cy="3305175"/>
          </a:xfrm>
          <a:prstGeom prst="rect">
            <a:avLst/>
          </a:prstGeom>
        </p:spPr>
      </p:pic>
      <p:sp>
        <p:nvSpPr>
          <p:cNvPr id="5" name="Tekstvak 4">
            <a:extLst>
              <a:ext uri="{FF2B5EF4-FFF2-40B4-BE49-F238E27FC236}">
                <a16:creationId xmlns:a16="http://schemas.microsoft.com/office/drawing/2014/main" id="{D67B1E45-2C83-CD27-4100-4B5A5D0EA365}"/>
              </a:ext>
            </a:extLst>
          </p:cNvPr>
          <p:cNvSpPr txBox="1"/>
          <p:nvPr/>
        </p:nvSpPr>
        <p:spPr>
          <a:xfrm>
            <a:off x="3295249" y="1360124"/>
            <a:ext cx="3501005" cy="1200329"/>
          </a:xfrm>
          <a:prstGeom prst="rect">
            <a:avLst/>
          </a:prstGeom>
          <a:noFill/>
        </p:spPr>
        <p:txBody>
          <a:bodyPr wrap="square" rtlCol="0">
            <a:spAutoFit/>
          </a:bodyPr>
          <a:lstStyle/>
          <a:p>
            <a:r>
              <a:rPr lang="nl-NL" dirty="0">
                <a:solidFill>
                  <a:srgbClr val="B8A1FF"/>
                </a:solidFill>
              </a:rPr>
              <a:t>Persoonlijke context? </a:t>
            </a:r>
          </a:p>
          <a:p>
            <a:r>
              <a:rPr lang="nl-NL" dirty="0"/>
              <a:t>Verwachtingen, eerdere ervaringen, kennis en ervaring, doel van de dag</a:t>
            </a:r>
          </a:p>
        </p:txBody>
      </p:sp>
      <p:sp>
        <p:nvSpPr>
          <p:cNvPr id="6" name="Tekstvak 5">
            <a:extLst>
              <a:ext uri="{FF2B5EF4-FFF2-40B4-BE49-F238E27FC236}">
                <a16:creationId xmlns:a16="http://schemas.microsoft.com/office/drawing/2014/main" id="{789891CE-6F1F-528F-1D6E-474EFB205333}"/>
              </a:ext>
            </a:extLst>
          </p:cNvPr>
          <p:cNvSpPr txBox="1"/>
          <p:nvPr/>
        </p:nvSpPr>
        <p:spPr>
          <a:xfrm>
            <a:off x="978595" y="3129891"/>
            <a:ext cx="3322041" cy="1477328"/>
          </a:xfrm>
          <a:prstGeom prst="rect">
            <a:avLst/>
          </a:prstGeom>
          <a:noFill/>
        </p:spPr>
        <p:txBody>
          <a:bodyPr wrap="square" rtlCol="0">
            <a:spAutoFit/>
          </a:bodyPr>
          <a:lstStyle/>
          <a:p>
            <a:r>
              <a:rPr lang="nl-NL" dirty="0">
                <a:solidFill>
                  <a:srgbClr val="B8A1FF"/>
                </a:solidFill>
              </a:rPr>
              <a:t>Sociale context?</a:t>
            </a:r>
            <a:br>
              <a:rPr lang="nl-NL" dirty="0">
                <a:solidFill>
                  <a:srgbClr val="B8A1FF"/>
                </a:solidFill>
              </a:rPr>
            </a:br>
            <a:r>
              <a:rPr lang="nl-NL" dirty="0"/>
              <a:t>Belevenissen zijn vaak samen. Drukte speelt mee, gezinssituatie of alleen.</a:t>
            </a:r>
          </a:p>
          <a:p>
            <a:endParaRPr lang="nl-NL" dirty="0"/>
          </a:p>
        </p:txBody>
      </p:sp>
      <p:sp>
        <p:nvSpPr>
          <p:cNvPr id="7" name="Tekstvak 6">
            <a:extLst>
              <a:ext uri="{FF2B5EF4-FFF2-40B4-BE49-F238E27FC236}">
                <a16:creationId xmlns:a16="http://schemas.microsoft.com/office/drawing/2014/main" id="{FBA95F35-FB82-745E-8F15-F344BAE670CF}"/>
              </a:ext>
            </a:extLst>
          </p:cNvPr>
          <p:cNvSpPr txBox="1"/>
          <p:nvPr/>
        </p:nvSpPr>
        <p:spPr>
          <a:xfrm>
            <a:off x="4447788" y="4849169"/>
            <a:ext cx="3054766" cy="1477328"/>
          </a:xfrm>
          <a:prstGeom prst="rect">
            <a:avLst/>
          </a:prstGeom>
          <a:noFill/>
        </p:spPr>
        <p:txBody>
          <a:bodyPr wrap="square" rtlCol="0">
            <a:spAutoFit/>
          </a:bodyPr>
          <a:lstStyle/>
          <a:p>
            <a:r>
              <a:rPr lang="nl-NL" dirty="0">
                <a:solidFill>
                  <a:srgbClr val="B8A1FF"/>
                </a:solidFill>
              </a:rPr>
              <a:t>Fysieke context?</a:t>
            </a:r>
            <a:br>
              <a:rPr lang="nl-NL" dirty="0">
                <a:solidFill>
                  <a:srgbClr val="B8A1FF"/>
                </a:solidFill>
              </a:rPr>
            </a:br>
            <a:r>
              <a:rPr lang="nl-NL" dirty="0"/>
              <a:t>Lay-out omgeving, gevoel dat het oproept, fysiek aanwezige objecten</a:t>
            </a:r>
          </a:p>
          <a:p>
            <a:endParaRPr lang="nl-NL" dirty="0"/>
          </a:p>
        </p:txBody>
      </p:sp>
    </p:spTree>
    <p:extLst>
      <p:ext uri="{BB962C8B-B14F-4D97-AF65-F5344CB8AC3E}">
        <p14:creationId xmlns:p14="http://schemas.microsoft.com/office/powerpoint/2010/main" val="3877724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latin typeface="+mj-lt"/>
                <a:cs typeface="+mj-cs"/>
              </a:rPr>
              <a:t>Waarom?	</a:t>
            </a:r>
          </a:p>
        </p:txBody>
      </p:sp>
      <p:sp>
        <p:nvSpPr>
          <p:cNvPr id="3" name="Tijdelijke aanduiding voor inhoud 2"/>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r>
              <a:rPr lang="en-US" sz="2000" dirty="0" err="1">
                <a:latin typeface="+mn-lt"/>
                <a:cs typeface="+mn-cs"/>
              </a:rPr>
              <a:t>Vrijetijdsactiviteit</a:t>
            </a:r>
            <a:r>
              <a:rPr lang="en-US" sz="2000" dirty="0">
                <a:latin typeface="+mn-lt"/>
                <a:cs typeface="+mn-cs"/>
              </a:rPr>
              <a:t> die </a:t>
            </a:r>
            <a:r>
              <a:rPr lang="en-US" sz="2000" dirty="0" err="1">
                <a:latin typeface="+mn-lt"/>
                <a:cs typeface="+mn-cs"/>
              </a:rPr>
              <a:t>uniek</a:t>
            </a:r>
            <a:r>
              <a:rPr lang="en-US" sz="2000" dirty="0">
                <a:latin typeface="+mn-lt"/>
                <a:cs typeface="+mn-cs"/>
              </a:rPr>
              <a:t> is, is </a:t>
            </a:r>
            <a:r>
              <a:rPr lang="en-US" sz="2000" dirty="0" err="1">
                <a:latin typeface="+mn-lt"/>
                <a:cs typeface="+mn-cs"/>
              </a:rPr>
              <a:t>waar</a:t>
            </a:r>
            <a:r>
              <a:rPr lang="en-US" sz="2000" dirty="0">
                <a:latin typeface="+mn-lt"/>
                <a:cs typeface="+mn-cs"/>
              </a:rPr>
              <a:t> </a:t>
            </a:r>
            <a:r>
              <a:rPr lang="en-US" sz="2000" dirty="0" err="1">
                <a:latin typeface="+mn-lt"/>
                <a:cs typeface="+mn-cs"/>
              </a:rPr>
              <a:t>mensen</a:t>
            </a:r>
            <a:r>
              <a:rPr lang="en-US" sz="2000" dirty="0">
                <a:latin typeface="+mn-lt"/>
                <a:cs typeface="+mn-cs"/>
              </a:rPr>
              <a:t> </a:t>
            </a:r>
            <a:r>
              <a:rPr lang="en-US" sz="2000" dirty="0" err="1">
                <a:latin typeface="+mn-lt"/>
                <a:cs typeface="+mn-cs"/>
              </a:rPr>
              <a:t>graag</a:t>
            </a:r>
            <a:r>
              <a:rPr lang="en-US" sz="2000" dirty="0">
                <a:latin typeface="+mn-lt"/>
                <a:cs typeface="+mn-cs"/>
              </a:rPr>
              <a:t> </a:t>
            </a:r>
            <a:r>
              <a:rPr lang="en-US" sz="2000" dirty="0" err="1">
                <a:latin typeface="+mn-lt"/>
                <a:cs typeface="+mn-cs"/>
              </a:rPr>
              <a:t>naar</a:t>
            </a:r>
            <a:r>
              <a:rPr lang="en-US" sz="2000" dirty="0">
                <a:latin typeface="+mn-lt"/>
                <a:cs typeface="+mn-cs"/>
              </a:rPr>
              <a:t> toe </a:t>
            </a:r>
            <a:r>
              <a:rPr lang="en-US" sz="2000" dirty="0" err="1">
                <a:latin typeface="+mn-lt"/>
                <a:cs typeface="+mn-cs"/>
              </a:rPr>
              <a:t>willen</a:t>
            </a:r>
            <a:r>
              <a:rPr lang="en-US" sz="2000" dirty="0">
                <a:latin typeface="+mn-lt"/>
                <a:cs typeface="+mn-cs"/>
              </a:rPr>
              <a:t>/</a:t>
            </a:r>
            <a:r>
              <a:rPr lang="en-US" sz="2000" dirty="0" err="1">
                <a:latin typeface="+mn-lt"/>
                <a:cs typeface="+mn-cs"/>
              </a:rPr>
              <a:t>gaan</a:t>
            </a:r>
            <a:r>
              <a:rPr lang="en-US" sz="2000" dirty="0">
                <a:latin typeface="+mn-lt"/>
                <a:cs typeface="+mn-cs"/>
              </a:rPr>
              <a:t>. </a:t>
            </a: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93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C1DC22-BDBD-4F98-9D69-65EE24074BDA}"/>
              </a:ext>
            </a:extLst>
          </p:cNvPr>
          <p:cNvSpPr>
            <a:spLocks noGrp="1"/>
          </p:cNvSpPr>
          <p:nvPr>
            <p:ph type="title"/>
          </p:nvPr>
        </p:nvSpPr>
        <p:spPr/>
        <p:txBody>
          <a:bodyPr/>
          <a:lstStyle/>
          <a:p>
            <a:r>
              <a:rPr lang="nl-NL" dirty="0"/>
              <a:t>Maar hoe zit het nou met </a:t>
            </a:r>
            <a:r>
              <a:rPr lang="nl-NL" dirty="0">
                <a:solidFill>
                  <a:srgbClr val="B8A1FF"/>
                </a:solidFill>
              </a:rPr>
              <a:t>Imagineering</a:t>
            </a:r>
            <a:r>
              <a:rPr lang="nl-NL" dirty="0"/>
              <a:t>?</a:t>
            </a:r>
          </a:p>
        </p:txBody>
      </p:sp>
      <p:sp>
        <p:nvSpPr>
          <p:cNvPr id="3" name="Tijdelijke aanduiding voor inhoud 2">
            <a:extLst>
              <a:ext uri="{FF2B5EF4-FFF2-40B4-BE49-F238E27FC236}">
                <a16:creationId xmlns:a16="http://schemas.microsoft.com/office/drawing/2014/main" id="{C0471F4A-3025-4C1D-93C6-DFB55F1C6556}"/>
              </a:ext>
            </a:extLst>
          </p:cNvPr>
          <p:cNvSpPr>
            <a:spLocks noGrp="1"/>
          </p:cNvSpPr>
          <p:nvPr>
            <p:ph idx="1"/>
          </p:nvPr>
        </p:nvSpPr>
        <p:spPr/>
        <p:txBody>
          <a:bodyPr/>
          <a:lstStyle/>
          <a:p>
            <a:pPr marL="0" indent="0">
              <a:buNone/>
            </a:pPr>
            <a:r>
              <a:rPr lang="nl-NL" dirty="0"/>
              <a:t>Uitleg over </a:t>
            </a:r>
            <a:r>
              <a:rPr lang="nl-NL" dirty="0">
                <a:solidFill>
                  <a:srgbClr val="B8A1FF"/>
                </a:solidFill>
              </a:rPr>
              <a:t>bouwstenen</a:t>
            </a:r>
          </a:p>
          <a:p>
            <a:pPr marL="0" indent="0">
              <a:buNone/>
            </a:pPr>
            <a:endParaRPr lang="nl-NL" dirty="0">
              <a:solidFill>
                <a:srgbClr val="B8A1FF"/>
              </a:solidFill>
            </a:endParaRPr>
          </a:p>
          <a:p>
            <a:pPr marL="0" indent="0">
              <a:buNone/>
            </a:pPr>
            <a:r>
              <a:rPr lang="nl-NL" dirty="0"/>
              <a:t>Uitleg over </a:t>
            </a:r>
            <a:r>
              <a:rPr lang="nl-NL" dirty="0">
                <a:solidFill>
                  <a:srgbClr val="B8A1FF"/>
                </a:solidFill>
              </a:rPr>
              <a:t>matrix</a:t>
            </a:r>
          </a:p>
          <a:p>
            <a:pPr marL="0" indent="0">
              <a:buNone/>
            </a:pPr>
            <a:endParaRPr lang="nl-NL" dirty="0">
              <a:solidFill>
                <a:srgbClr val="B8A1FF"/>
              </a:solidFill>
            </a:endParaRPr>
          </a:p>
          <a:p>
            <a:pPr marL="0" indent="0">
              <a:buNone/>
            </a:pPr>
            <a:r>
              <a:rPr lang="nl-NL" dirty="0"/>
              <a:t>Uitleg over </a:t>
            </a:r>
            <a:r>
              <a:rPr lang="nl-NL" dirty="0">
                <a:solidFill>
                  <a:srgbClr val="B8A1FF"/>
                </a:solidFill>
              </a:rPr>
              <a:t>tools</a:t>
            </a:r>
          </a:p>
          <a:p>
            <a:pPr marL="0" indent="0">
              <a:buNone/>
            </a:pPr>
            <a:endParaRPr lang="nl-NL" dirty="0"/>
          </a:p>
          <a:p>
            <a:pPr marL="0" indent="0">
              <a:buNone/>
            </a:pPr>
            <a:endParaRPr lang="nl-NL" dirty="0"/>
          </a:p>
          <a:p>
            <a:pPr marL="0" indent="0">
              <a:buNone/>
            </a:pPr>
            <a:r>
              <a:rPr lang="nl-NL" u="sng" dirty="0">
                <a:hlinkClick r:id="rId2"/>
              </a:rPr>
              <a:t>Hier</a:t>
            </a:r>
            <a:endParaRPr lang="nl-NL" u="sng"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13992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97" y="407800"/>
            <a:ext cx="8860565" cy="648072"/>
          </a:xfrm>
        </p:spPr>
        <p:txBody>
          <a:bodyPr/>
          <a:lstStyle/>
          <a:p>
            <a:r>
              <a:rPr lang="nl-NL" dirty="0">
                <a:solidFill>
                  <a:srgbClr val="B8A1FF"/>
                </a:solidFill>
              </a:rPr>
              <a:t>Leerdoel</a:t>
            </a:r>
          </a:p>
        </p:txBody>
      </p:sp>
      <p:sp>
        <p:nvSpPr>
          <p:cNvPr id="3" name="Tijdelijke aanduiding voor inhoud 2"/>
          <p:cNvSpPr>
            <a:spLocks noGrp="1"/>
          </p:cNvSpPr>
          <p:nvPr>
            <p:ph idx="1"/>
          </p:nvPr>
        </p:nvSpPr>
        <p:spPr>
          <a:xfrm>
            <a:off x="1022969" y="1127116"/>
            <a:ext cx="8846773" cy="4929411"/>
          </a:xfrm>
        </p:spPr>
        <p:txBody>
          <a:bodyPr/>
          <a:lstStyle/>
          <a:p>
            <a:pPr marL="0" indent="0">
              <a:buNone/>
            </a:pPr>
            <a:r>
              <a:rPr lang="nl-NL" dirty="0"/>
              <a:t>Aan het eind van deze les kun je:</a:t>
            </a:r>
          </a:p>
          <a:p>
            <a:pPr marL="0" indent="0">
              <a:buNone/>
            </a:pPr>
            <a:endParaRPr lang="nl-NL" dirty="0"/>
          </a:p>
          <a:p>
            <a:r>
              <a:rPr lang="nl-NL" dirty="0"/>
              <a:t>Beleving/ </a:t>
            </a:r>
            <a:r>
              <a:rPr lang="nl-NL" dirty="0">
                <a:solidFill>
                  <a:srgbClr val="B8A1FF"/>
                </a:solidFill>
              </a:rPr>
              <a:t>Imagineering</a:t>
            </a:r>
            <a:r>
              <a:rPr lang="nl-NL" dirty="0"/>
              <a:t> bij een vrijetijdsbesteding analyseren</a:t>
            </a:r>
          </a:p>
          <a:p>
            <a:r>
              <a:rPr lang="nl-NL" dirty="0">
                <a:solidFill>
                  <a:srgbClr val="B8A1FF"/>
                </a:solidFill>
              </a:rPr>
              <a:t>Belevenisbouwstenen </a:t>
            </a:r>
            <a:r>
              <a:rPr lang="nl-NL" dirty="0"/>
              <a:t>beschrijven en toepassen</a:t>
            </a:r>
          </a:p>
          <a:p>
            <a:r>
              <a:rPr lang="nl-NL" dirty="0">
                <a:solidFill>
                  <a:srgbClr val="B8A1FF"/>
                </a:solidFill>
              </a:rPr>
              <a:t>Belevingstools</a:t>
            </a:r>
            <a:r>
              <a:rPr lang="nl-NL" dirty="0"/>
              <a:t> beschrijven en toepassen</a:t>
            </a:r>
          </a:p>
          <a:p>
            <a:r>
              <a:rPr lang="nl-NL" b="1" dirty="0"/>
              <a:t>Invloed als vrijetijdsmanager op beleving beschrijven en toepassen in de praktijkopdracht</a:t>
            </a:r>
          </a:p>
        </p:txBody>
      </p:sp>
    </p:spTree>
    <p:extLst>
      <p:ext uri="{BB962C8B-B14F-4D97-AF65-F5344CB8AC3E}">
        <p14:creationId xmlns:p14="http://schemas.microsoft.com/office/powerpoint/2010/main" val="326799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 Love my City- skyline Tilburg totaal Cool">
            <a:extLst>
              <a:ext uri="{FF2B5EF4-FFF2-40B4-BE49-F238E27FC236}">
                <a16:creationId xmlns:a16="http://schemas.microsoft.com/office/drawing/2014/main" id="{BEB0BD6D-6398-4881-A46F-B57DAF4C6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6763"/>
            <a:ext cx="12192000" cy="35512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ity Marketing | Festival van het Levenslied Tilburg – Gratis toegang – 3  en 4 juni 2023">
            <a:extLst>
              <a:ext uri="{FF2B5EF4-FFF2-40B4-BE49-F238E27FC236}">
                <a16:creationId xmlns:a16="http://schemas.microsoft.com/office/drawing/2014/main" id="{33A6514B-A6D8-EE39-E56A-36EE099B9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200" y="-333914"/>
            <a:ext cx="476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itymarketing Tilburg Employees, Location, Careers | LinkedIn">
            <a:extLst>
              <a:ext uri="{FF2B5EF4-FFF2-40B4-BE49-F238E27FC236}">
                <a16:creationId xmlns:a16="http://schemas.microsoft.com/office/drawing/2014/main" id="{58B67947-CDC3-6179-1288-20B623A43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07" y="181805"/>
            <a:ext cx="4454903" cy="29669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in Tilburg - YouTube">
            <a:extLst>
              <a:ext uri="{FF2B5EF4-FFF2-40B4-BE49-F238E27FC236}">
                <a16:creationId xmlns:a16="http://schemas.microsoft.com/office/drawing/2014/main" id="{E3C4913A-2144-3973-9532-5AC35F0948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5069" y="916702"/>
            <a:ext cx="2390061" cy="239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045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FAE24-E7A9-4782-B67C-7ED915A9D988}"/>
              </a:ext>
            </a:extLst>
          </p:cNvPr>
          <p:cNvSpPr>
            <a:spLocks noGrp="1"/>
          </p:cNvSpPr>
          <p:nvPr>
            <p:ph type="title"/>
          </p:nvPr>
        </p:nvSpPr>
        <p:spPr>
          <a:xfrm>
            <a:off x="459279" y="131320"/>
            <a:ext cx="8860565" cy="648072"/>
          </a:xfrm>
        </p:spPr>
        <p:txBody>
          <a:bodyPr/>
          <a:lstStyle/>
          <a:p>
            <a:r>
              <a:rPr lang="nl-NL" dirty="0">
                <a:solidFill>
                  <a:srgbClr val="B8A1FF"/>
                </a:solidFill>
              </a:rPr>
              <a:t>E-</a:t>
            </a:r>
            <a:r>
              <a:rPr lang="nl-NL" dirty="0" err="1">
                <a:solidFill>
                  <a:srgbClr val="B8A1FF"/>
                </a:solidFill>
              </a:rPr>
              <a:t>learning</a:t>
            </a:r>
            <a:r>
              <a:rPr lang="nl-NL" dirty="0">
                <a:solidFill>
                  <a:srgbClr val="B8A1FF"/>
                </a:solidFill>
              </a:rPr>
              <a:t> Tilburg</a:t>
            </a:r>
          </a:p>
        </p:txBody>
      </p:sp>
      <p:sp>
        <p:nvSpPr>
          <p:cNvPr id="3" name="Tijdelijke aanduiding voor inhoud 2">
            <a:extLst>
              <a:ext uri="{FF2B5EF4-FFF2-40B4-BE49-F238E27FC236}">
                <a16:creationId xmlns:a16="http://schemas.microsoft.com/office/drawing/2014/main" id="{EE51DAF1-CE18-4BFA-B77D-763DF9B74B36}"/>
              </a:ext>
            </a:extLst>
          </p:cNvPr>
          <p:cNvSpPr>
            <a:spLocks noGrp="1"/>
          </p:cNvSpPr>
          <p:nvPr>
            <p:ph idx="1"/>
          </p:nvPr>
        </p:nvSpPr>
        <p:spPr>
          <a:xfrm>
            <a:off x="184559" y="296771"/>
            <a:ext cx="10435903" cy="965242"/>
          </a:xfrm>
        </p:spPr>
        <p:txBody>
          <a:bodyPr>
            <a:normAutofit lnSpcReduction="10000"/>
          </a:bodyPr>
          <a:lstStyle/>
          <a:p>
            <a:pPr marL="0" indent="0" algn="ctr">
              <a:buNone/>
            </a:pPr>
            <a:r>
              <a:rPr lang="nl-NL" b="1" i="1" dirty="0"/>
              <a:t>Waarom? </a:t>
            </a:r>
            <a:endParaRPr lang="nl-NL" dirty="0"/>
          </a:p>
          <a:p>
            <a:pPr marL="0" indent="0" algn="ctr">
              <a:buNone/>
            </a:pPr>
            <a:r>
              <a:rPr lang="nl-NL" u="sng" dirty="0"/>
              <a:t>De stad leren kennen door de bril van Vrije Tijd.</a:t>
            </a:r>
          </a:p>
        </p:txBody>
      </p:sp>
      <p:pic>
        <p:nvPicPr>
          <p:cNvPr id="2050" name="Picture 2" descr="centraal station  station  station tilburg  centraal station  ns  vervoer">
            <a:extLst>
              <a:ext uri="{FF2B5EF4-FFF2-40B4-BE49-F238E27FC236}">
                <a16:creationId xmlns:a16="http://schemas.microsoft.com/office/drawing/2014/main" id="{5309B5BD-FDB0-A536-D64C-BE6C7663E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59" y="1173138"/>
            <a:ext cx="3573976" cy="24047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poorpark  basketbal  basketbal veldje  basketballen  spoorpark">
            <a:extLst>
              <a:ext uri="{FF2B5EF4-FFF2-40B4-BE49-F238E27FC236}">
                <a16:creationId xmlns:a16="http://schemas.microsoft.com/office/drawing/2014/main" id="{5B300FCA-29BA-E0A2-A2D5-A193E121A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272" y="1173138"/>
            <a:ext cx="4639195" cy="31214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ochal Spoorzone Lochal Bieb Bibliotheek">
            <a:extLst>
              <a:ext uri="{FF2B5EF4-FFF2-40B4-BE49-F238E27FC236}">
                <a16:creationId xmlns:a16="http://schemas.microsoft.com/office/drawing/2014/main" id="{E6D85686-58BF-D8AB-218F-51F908D049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353" y="4310041"/>
            <a:ext cx="3322810" cy="223571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lub Smederij Burgermeester brokxlaan   Burgermeester brokxlaan  8-82  club Tilburg  club smederij  spoorzone">
            <a:extLst>
              <a:ext uri="{FF2B5EF4-FFF2-40B4-BE49-F238E27FC236}">
                <a16:creationId xmlns:a16="http://schemas.microsoft.com/office/drawing/2014/main" id="{23A0A014-165D-428C-6FC0-5528E51C56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559" y="3727041"/>
            <a:ext cx="4212280" cy="283418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 ">
            <a:extLst>
              <a:ext uri="{FF2B5EF4-FFF2-40B4-BE49-F238E27FC236}">
                <a16:creationId xmlns:a16="http://schemas.microsoft.com/office/drawing/2014/main" id="{28C094F8-E123-76A6-5058-35484E83E2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0677" y="4027906"/>
            <a:ext cx="3904216" cy="262691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WOO HAH! WOO HAH WOO  HAH Rap  Beekse Bergen  Feesten gezelligheid Studentenleven Hiphop Festival Rap Feest Centraal station Tilburg Trein Treintje">
            <a:extLst>
              <a:ext uri="{FF2B5EF4-FFF2-40B4-BE49-F238E27FC236}">
                <a16:creationId xmlns:a16="http://schemas.microsoft.com/office/drawing/2014/main" id="{E0FF5A7A-50DB-C91E-39BA-B71BA1275E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1691" y="1284148"/>
            <a:ext cx="4044979" cy="272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147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D81229F-CF03-4B6E-9731-674C7EBC4F63}"/>
              </a:ext>
            </a:extLst>
          </p:cNvPr>
          <p:cNvSpPr>
            <a:spLocks noGrp="1"/>
          </p:cNvSpPr>
          <p:nvPr>
            <p:ph idx="1"/>
          </p:nvPr>
        </p:nvSpPr>
        <p:spPr>
          <a:xfrm>
            <a:off x="1" y="1259681"/>
            <a:ext cx="6229350" cy="5843588"/>
          </a:xfrm>
        </p:spPr>
        <p:txBody>
          <a:bodyPr/>
          <a:lstStyle/>
          <a:p>
            <a:r>
              <a:rPr lang="nl-NL" dirty="0"/>
              <a:t>Ga naar </a:t>
            </a:r>
            <a:r>
              <a:rPr lang="nl-NL" dirty="0">
                <a:hlinkClick r:id="rId2"/>
              </a:rPr>
              <a:t>elearning.visitbrabant.com/</a:t>
            </a:r>
            <a:r>
              <a:rPr lang="nl-NL" dirty="0"/>
              <a:t> </a:t>
            </a:r>
          </a:p>
          <a:p>
            <a:pPr marL="0" indent="0">
              <a:buNone/>
            </a:pPr>
            <a:endParaRPr lang="nl-NL" dirty="0"/>
          </a:p>
          <a:p>
            <a:r>
              <a:rPr lang="nl-NL" dirty="0"/>
              <a:t>Maak een account aan.</a:t>
            </a:r>
          </a:p>
          <a:p>
            <a:pPr marL="0" indent="0">
              <a:buNone/>
            </a:pPr>
            <a:endParaRPr lang="nl-NL" dirty="0"/>
          </a:p>
          <a:p>
            <a:r>
              <a:rPr lang="nl-NL" dirty="0"/>
              <a:t>Doorloop de e-</a:t>
            </a:r>
            <a:r>
              <a:rPr lang="nl-NL" dirty="0" err="1"/>
              <a:t>learning</a:t>
            </a:r>
            <a:r>
              <a:rPr lang="nl-NL" dirty="0"/>
              <a:t> over </a:t>
            </a:r>
            <a:br>
              <a:rPr lang="nl-NL" dirty="0"/>
            </a:br>
            <a:r>
              <a:rPr lang="nl-NL" dirty="0"/>
              <a:t>‘Ontdek Tilburg’ en maak de toets.</a:t>
            </a:r>
          </a:p>
          <a:p>
            <a:endParaRPr lang="nl-NL" dirty="0"/>
          </a:p>
          <a:p>
            <a:r>
              <a:rPr lang="nl-NL" dirty="0"/>
              <a:t>Daarna volgt nog een opdracht….</a:t>
            </a:r>
          </a:p>
        </p:txBody>
      </p:sp>
      <p:pic>
        <p:nvPicPr>
          <p:cNvPr id="1026" name="Picture 2">
            <a:extLst>
              <a:ext uri="{FF2B5EF4-FFF2-40B4-BE49-F238E27FC236}">
                <a16:creationId xmlns:a16="http://schemas.microsoft.com/office/drawing/2014/main" id="{9C87A5A3-D881-4544-B8B2-60ED703E7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1" y="1965754"/>
            <a:ext cx="5962650" cy="273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865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1FCC6-EC77-4E7B-811D-0A80D9FB38FB}"/>
              </a:ext>
            </a:extLst>
          </p:cNvPr>
          <p:cNvSpPr>
            <a:spLocks noGrp="1"/>
          </p:cNvSpPr>
          <p:nvPr>
            <p:ph type="title"/>
          </p:nvPr>
        </p:nvSpPr>
        <p:spPr/>
        <p:txBody>
          <a:bodyPr/>
          <a:lstStyle/>
          <a:p>
            <a:r>
              <a:rPr lang="nl-NL" dirty="0" err="1">
                <a:solidFill>
                  <a:srgbClr val="B8A1FF"/>
                </a:solidFill>
              </a:rPr>
              <a:t>Transformatieve</a:t>
            </a:r>
            <a:r>
              <a:rPr lang="nl-NL" dirty="0">
                <a:solidFill>
                  <a:srgbClr val="B8A1FF"/>
                </a:solidFill>
              </a:rPr>
              <a:t> beleving</a:t>
            </a:r>
          </a:p>
        </p:txBody>
      </p:sp>
      <p:pic>
        <p:nvPicPr>
          <p:cNvPr id="4098" name="Picture 2">
            <a:extLst>
              <a:ext uri="{FF2B5EF4-FFF2-40B4-BE49-F238E27FC236}">
                <a16:creationId xmlns:a16="http://schemas.microsoft.com/office/drawing/2014/main" id="{960A3D0E-54EA-4FFD-890A-EC2546431D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7685" y="1825625"/>
            <a:ext cx="773662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584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DC978BC-B04A-47E0-83F0-0A601BE793B1}"/>
              </a:ext>
            </a:extLst>
          </p:cNvPr>
          <p:cNvSpPr>
            <a:spLocks noGrp="1"/>
          </p:cNvSpPr>
          <p:nvPr>
            <p:ph idx="1"/>
          </p:nvPr>
        </p:nvSpPr>
        <p:spPr>
          <a:xfrm>
            <a:off x="716515" y="1651669"/>
            <a:ext cx="10885459" cy="5067913"/>
          </a:xfrm>
        </p:spPr>
        <p:txBody>
          <a:bodyPr>
            <a:normAutofit fontScale="92500" lnSpcReduction="20000"/>
          </a:bodyPr>
          <a:lstStyle/>
          <a:p>
            <a:r>
              <a:rPr lang="nl-NL" dirty="0"/>
              <a:t>Welke Tilburgse</a:t>
            </a:r>
            <a:r>
              <a:rPr lang="nl-NL" dirty="0">
                <a:solidFill>
                  <a:srgbClr val="B8A1FF"/>
                </a:solidFill>
              </a:rPr>
              <a:t> </a:t>
            </a:r>
            <a:r>
              <a:rPr lang="nl-NL" b="1" dirty="0">
                <a:solidFill>
                  <a:srgbClr val="B8A1FF"/>
                </a:solidFill>
              </a:rPr>
              <a:t>vrijetijdsbesteding </a:t>
            </a:r>
            <a:r>
              <a:rPr lang="nl-NL" dirty="0"/>
              <a:t>of</a:t>
            </a:r>
            <a:r>
              <a:rPr lang="nl-NL" dirty="0">
                <a:solidFill>
                  <a:srgbClr val="B8A1FF"/>
                </a:solidFill>
              </a:rPr>
              <a:t> </a:t>
            </a:r>
            <a:r>
              <a:rPr lang="nl-NL" b="1" dirty="0">
                <a:solidFill>
                  <a:srgbClr val="B8A1FF"/>
                </a:solidFill>
              </a:rPr>
              <a:t>vrijetijdsbedrijf</a:t>
            </a:r>
            <a:r>
              <a:rPr lang="nl-NL" dirty="0">
                <a:solidFill>
                  <a:srgbClr val="B8A1FF"/>
                </a:solidFill>
              </a:rPr>
              <a:t> </a:t>
            </a:r>
            <a:r>
              <a:rPr lang="nl-NL" dirty="0"/>
              <a:t>spreekt jou</a:t>
            </a:r>
            <a:br>
              <a:rPr lang="nl-NL" dirty="0"/>
            </a:br>
            <a:r>
              <a:rPr lang="nl-NL" dirty="0"/>
              <a:t> het meest aan? en waarom?</a:t>
            </a:r>
          </a:p>
          <a:p>
            <a:endParaRPr lang="nl-NL" dirty="0"/>
          </a:p>
          <a:p>
            <a:r>
              <a:rPr lang="nl-NL" dirty="0"/>
              <a:t>Bij welk (Tilburgs) evenement / vrijetijdsbesteding heb jij als </a:t>
            </a:r>
            <a:r>
              <a:rPr lang="nl-NL" b="1" dirty="0" err="1">
                <a:solidFill>
                  <a:srgbClr val="B8A1FF"/>
                </a:solidFill>
              </a:rPr>
              <a:t>transformatief</a:t>
            </a:r>
            <a:r>
              <a:rPr lang="nl-NL" b="1" dirty="0">
                <a:solidFill>
                  <a:srgbClr val="B8A1FF"/>
                </a:solidFill>
              </a:rPr>
              <a:t> </a:t>
            </a:r>
            <a:r>
              <a:rPr lang="nl-NL" dirty="0"/>
              <a:t> ervaren?</a:t>
            </a:r>
          </a:p>
          <a:p>
            <a:pPr marL="0" indent="0">
              <a:buNone/>
            </a:pPr>
            <a:endParaRPr lang="nl-NL" sz="2000" b="0" i="1" u="none" strike="noStrike" dirty="0">
              <a:solidFill>
                <a:srgbClr val="000000"/>
              </a:solidFill>
              <a:effectLst/>
              <a:latin typeface="Calibri" panose="020F0502020204030204" pitchFamily="34" charset="0"/>
            </a:endParaRPr>
          </a:p>
          <a:p>
            <a:r>
              <a:rPr lang="nl-NL" dirty="0"/>
              <a:t>Werk dit kort uit en deel het met de klas.</a:t>
            </a:r>
            <a:endParaRPr lang="nl-NL" sz="2000" i="1" u="none" strike="noStrike" dirty="0">
              <a:solidFill>
                <a:srgbClr val="000000"/>
              </a:solidFill>
              <a:latin typeface="Calibri" panose="020F0502020204030204" pitchFamily="34" charset="0"/>
            </a:endParaRPr>
          </a:p>
          <a:p>
            <a:pPr marL="0" indent="0">
              <a:buNone/>
            </a:pPr>
            <a:endParaRPr lang="nl-NL" sz="2000" i="1" dirty="0"/>
          </a:p>
          <a:p>
            <a:r>
              <a:rPr lang="nl-NL" dirty="0"/>
              <a:t>Je hebt 10 minuten om dit uit te werken. </a:t>
            </a:r>
          </a:p>
          <a:p>
            <a:pPr marL="0" indent="0">
              <a:buNone/>
            </a:pPr>
            <a:endParaRPr lang="nl-NL" dirty="0"/>
          </a:p>
          <a:p>
            <a:r>
              <a:rPr lang="nl-NL" dirty="0"/>
              <a:t>Tip: denk aan de belevenisbouwstenen</a:t>
            </a:r>
          </a:p>
          <a:p>
            <a:pPr marL="0" indent="0">
              <a:buNone/>
            </a:pPr>
            <a:r>
              <a:rPr lang="nl-NL" sz="2800" i="1" dirty="0">
                <a:solidFill>
                  <a:srgbClr val="000000"/>
                </a:solidFill>
                <a:latin typeface="Calibri" panose="020F0502020204030204" pitchFamily="34" charset="0"/>
              </a:rPr>
              <a:t>I</a:t>
            </a:r>
            <a:r>
              <a:rPr lang="nl-NL" sz="2800" b="0" i="1" u="none" strike="noStrike" dirty="0">
                <a:solidFill>
                  <a:srgbClr val="000000"/>
                </a:solidFill>
                <a:effectLst/>
                <a:latin typeface="Calibri" panose="020F0502020204030204" pitchFamily="34" charset="0"/>
              </a:rPr>
              <a:t>dentiteit. Communicatie</a:t>
            </a:r>
            <a:r>
              <a:rPr lang="nl-NL" sz="2800" i="1" dirty="0">
                <a:solidFill>
                  <a:srgbClr val="000000"/>
                </a:solidFill>
                <a:latin typeface="Calibri" panose="020F0502020204030204" pitchFamily="34" charset="0"/>
              </a:rPr>
              <a:t>. F</a:t>
            </a:r>
            <a:r>
              <a:rPr lang="nl-NL" sz="2800" b="0" i="1" u="none" strike="noStrike" dirty="0">
                <a:solidFill>
                  <a:srgbClr val="000000"/>
                </a:solidFill>
                <a:effectLst/>
                <a:latin typeface="Calibri" panose="020F0502020204030204" pitchFamily="34" charset="0"/>
              </a:rPr>
              <a:t>ysieke omgeving. Netwerk, product en verpakking, personeel. </a:t>
            </a:r>
          </a:p>
          <a:p>
            <a:endParaRPr lang="nl-NL" dirty="0"/>
          </a:p>
        </p:txBody>
      </p:sp>
    </p:spTree>
    <p:extLst>
      <p:ext uri="{BB962C8B-B14F-4D97-AF65-F5344CB8AC3E}">
        <p14:creationId xmlns:p14="http://schemas.microsoft.com/office/powerpoint/2010/main" val="297221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97" y="407800"/>
            <a:ext cx="8860565" cy="648072"/>
          </a:xfrm>
        </p:spPr>
        <p:txBody>
          <a:bodyPr/>
          <a:lstStyle/>
          <a:p>
            <a:r>
              <a:rPr lang="nl-NL" dirty="0">
                <a:solidFill>
                  <a:srgbClr val="B8A1FF"/>
                </a:solidFill>
              </a:rPr>
              <a:t>Leerdoel</a:t>
            </a:r>
          </a:p>
        </p:txBody>
      </p:sp>
      <p:sp>
        <p:nvSpPr>
          <p:cNvPr id="3" name="Tijdelijke aanduiding voor inhoud 2"/>
          <p:cNvSpPr>
            <a:spLocks noGrp="1"/>
          </p:cNvSpPr>
          <p:nvPr>
            <p:ph idx="1"/>
          </p:nvPr>
        </p:nvSpPr>
        <p:spPr>
          <a:xfrm>
            <a:off x="578353" y="1303285"/>
            <a:ext cx="8846773" cy="4929411"/>
          </a:xfrm>
        </p:spPr>
        <p:txBody>
          <a:bodyPr/>
          <a:lstStyle/>
          <a:p>
            <a:pPr marL="0" indent="0">
              <a:buNone/>
            </a:pPr>
            <a:r>
              <a:rPr lang="nl-NL" dirty="0"/>
              <a:t>Aan het eind van deze les kun je:</a:t>
            </a:r>
          </a:p>
          <a:p>
            <a:pPr marL="0" indent="0">
              <a:buNone/>
            </a:pPr>
            <a:endParaRPr lang="nl-NL" dirty="0"/>
          </a:p>
          <a:p>
            <a:r>
              <a:rPr lang="nl-NL" b="1" dirty="0">
                <a:solidFill>
                  <a:srgbClr val="B8A1FF"/>
                </a:solidFill>
              </a:rPr>
              <a:t>Beleving</a:t>
            </a:r>
            <a:r>
              <a:rPr lang="nl-NL" dirty="0"/>
              <a:t>/ </a:t>
            </a:r>
            <a:r>
              <a:rPr lang="nl-NL" b="1" dirty="0">
                <a:solidFill>
                  <a:srgbClr val="B8A1FF"/>
                </a:solidFill>
              </a:rPr>
              <a:t>Imagineering</a:t>
            </a:r>
            <a:r>
              <a:rPr lang="nl-NL" dirty="0"/>
              <a:t> bij een vrijetijdsbesteding analyseren</a:t>
            </a:r>
          </a:p>
          <a:p>
            <a:r>
              <a:rPr lang="nl-NL" b="1" dirty="0">
                <a:solidFill>
                  <a:srgbClr val="B8A1FF"/>
                </a:solidFill>
              </a:rPr>
              <a:t>Belevenisbouwstenen</a:t>
            </a:r>
            <a:r>
              <a:rPr lang="nl-NL" dirty="0"/>
              <a:t> beschrijven en toepassen</a:t>
            </a:r>
          </a:p>
          <a:p>
            <a:r>
              <a:rPr lang="nl-NL" dirty="0"/>
              <a:t>Belevingstools beschrijven en toepassen</a:t>
            </a:r>
          </a:p>
          <a:p>
            <a:r>
              <a:rPr lang="nl-NL" b="1" dirty="0">
                <a:solidFill>
                  <a:srgbClr val="B8A1FF"/>
                </a:solidFill>
              </a:rPr>
              <a:t>Invloed </a:t>
            </a:r>
            <a:r>
              <a:rPr lang="nl-NL" dirty="0"/>
              <a:t>als </a:t>
            </a:r>
            <a:r>
              <a:rPr lang="nl-NL" b="1" dirty="0">
                <a:solidFill>
                  <a:srgbClr val="B8A1FF"/>
                </a:solidFill>
              </a:rPr>
              <a:t>vrijetijdsmanager </a:t>
            </a:r>
            <a:r>
              <a:rPr lang="nl-NL" dirty="0"/>
              <a:t>op beleving </a:t>
            </a:r>
            <a:r>
              <a:rPr lang="nl-NL" b="1" dirty="0">
                <a:solidFill>
                  <a:srgbClr val="B8A1FF"/>
                </a:solidFill>
              </a:rPr>
              <a:t>beschrijven</a:t>
            </a:r>
            <a:r>
              <a:rPr lang="nl-NL" dirty="0"/>
              <a:t> en </a:t>
            </a:r>
            <a:r>
              <a:rPr lang="nl-NL" b="1" dirty="0">
                <a:solidFill>
                  <a:srgbClr val="B8A1FF"/>
                </a:solidFill>
              </a:rPr>
              <a:t>toepassen</a:t>
            </a:r>
            <a:r>
              <a:rPr lang="nl-NL" dirty="0"/>
              <a:t> in de praktijkopdracht</a:t>
            </a:r>
          </a:p>
        </p:txBody>
      </p:sp>
    </p:spTree>
    <p:extLst>
      <p:ext uri="{BB962C8B-B14F-4D97-AF65-F5344CB8AC3E}">
        <p14:creationId xmlns:p14="http://schemas.microsoft.com/office/powerpoint/2010/main" val="3390864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B89FE-04A6-3656-3411-2971A8F70025}"/>
              </a:ext>
            </a:extLst>
          </p:cNvPr>
          <p:cNvSpPr>
            <a:spLocks noGrp="1"/>
          </p:cNvSpPr>
          <p:nvPr>
            <p:ph type="title"/>
          </p:nvPr>
        </p:nvSpPr>
        <p:spPr>
          <a:xfrm>
            <a:off x="986985" y="456402"/>
            <a:ext cx="8860565" cy="648072"/>
          </a:xfrm>
        </p:spPr>
        <p:txBody>
          <a:bodyPr/>
          <a:lstStyle/>
          <a:p>
            <a:r>
              <a:rPr lang="nl-NL" dirty="0">
                <a:solidFill>
                  <a:srgbClr val="B8A1FF"/>
                </a:solidFill>
              </a:rPr>
              <a:t>Opdracht </a:t>
            </a:r>
          </a:p>
        </p:txBody>
      </p:sp>
      <p:pic>
        <p:nvPicPr>
          <p:cNvPr id="6" name="Tijdelijke aanduiding voor inhoud 5" descr="Afbeelding met overdekt, doos, rood, schoeisel&#10;&#10;Automatisch gegenereerde beschrijving">
            <a:extLst>
              <a:ext uri="{FF2B5EF4-FFF2-40B4-BE49-F238E27FC236}">
                <a16:creationId xmlns:a16="http://schemas.microsoft.com/office/drawing/2014/main" id="{2F13872D-C728-DFF6-223C-9F4D5E1081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9870" y="1278833"/>
            <a:ext cx="5733549" cy="3834960"/>
          </a:xfrm>
          <a:prstGeom prst="rect">
            <a:avLst/>
          </a:prstGeom>
        </p:spPr>
      </p:pic>
      <p:sp>
        <p:nvSpPr>
          <p:cNvPr id="8" name="Tekstvak 7">
            <a:extLst>
              <a:ext uri="{FF2B5EF4-FFF2-40B4-BE49-F238E27FC236}">
                <a16:creationId xmlns:a16="http://schemas.microsoft.com/office/drawing/2014/main" id="{2EB59BB9-FB8F-1717-1B8C-44684A91A4AF}"/>
              </a:ext>
            </a:extLst>
          </p:cNvPr>
          <p:cNvSpPr txBox="1"/>
          <p:nvPr/>
        </p:nvSpPr>
        <p:spPr>
          <a:xfrm>
            <a:off x="7364361" y="1966055"/>
            <a:ext cx="3510116" cy="2585323"/>
          </a:xfrm>
          <a:prstGeom prst="rect">
            <a:avLst/>
          </a:prstGeom>
          <a:noFill/>
        </p:spPr>
        <p:txBody>
          <a:bodyPr wrap="square">
            <a:spAutoFit/>
          </a:bodyPr>
          <a:lstStyle/>
          <a:p>
            <a:r>
              <a:rPr lang="nl-NL" sz="1800" i="1" dirty="0">
                <a:effectLst/>
                <a:latin typeface="Calibri" panose="020F0502020204030204" pitchFamily="34" charset="0"/>
                <a:ea typeface="Calibri" panose="020F0502020204030204" pitchFamily="34" charset="0"/>
                <a:cs typeface="Times New Roman" panose="02020603050405020304" pitchFamily="18" charset="0"/>
              </a:rPr>
              <a:t>De ultieme beleving draait om het ‘</a:t>
            </a:r>
            <a:r>
              <a:rPr lang="nl-NL"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woweffect’! </a:t>
            </a:r>
            <a:r>
              <a:rPr lang="nl-NL" sz="1800" i="1" dirty="0">
                <a:effectLst/>
                <a:latin typeface="Calibri" panose="020F0502020204030204" pitchFamily="34" charset="0"/>
                <a:ea typeface="Calibri" panose="020F0502020204030204" pitchFamily="34" charset="0"/>
                <a:cs typeface="Times New Roman" panose="02020603050405020304" pitchFamily="18" charset="0"/>
              </a:rPr>
              <a:t>Klantbeleving hoort bij ieder bedrijf. Of je nu een avondmaaltijd gaat halen bij de supermarkt, naar het ziekenhuis moet of een nieuwe auto wilt kopen. Overal waar je komt is een vorm van beleving.</a:t>
            </a:r>
          </a:p>
          <a:p>
            <a:endParaRPr lang="nl-NL"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237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2CE820-F4C0-64FF-4D52-2563846DA1A2}"/>
              </a:ext>
            </a:extLst>
          </p:cNvPr>
          <p:cNvSpPr>
            <a:spLocks noGrp="1"/>
          </p:cNvSpPr>
          <p:nvPr>
            <p:ph type="title"/>
          </p:nvPr>
        </p:nvSpPr>
        <p:spPr>
          <a:xfrm>
            <a:off x="572493" y="238539"/>
            <a:ext cx="11018520" cy="1434415"/>
          </a:xfrm>
        </p:spPr>
        <p:txBody>
          <a:bodyPr anchor="b">
            <a:normAutofit/>
          </a:bodyPr>
          <a:lstStyle/>
          <a:p>
            <a:r>
              <a:rPr lang="nl-NL" sz="46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De Nike </a:t>
            </a:r>
            <a:r>
              <a:rPr lang="nl-NL" sz="4600" b="1" kern="1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flagshipstores</a:t>
            </a:r>
            <a:r>
              <a:rPr lang="nl-NL" sz="46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br>
              <a:rPr lang="nl-NL" sz="46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br>
            <a:endParaRPr lang="nl-NL" sz="4600" dirty="0">
              <a:solidFill>
                <a:srgbClr val="7030A0"/>
              </a:solidFill>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3224EB6-B123-0EE9-077B-AEE5C34EA1AD}"/>
              </a:ext>
            </a:extLst>
          </p:cNvPr>
          <p:cNvSpPr>
            <a:spLocks noGrp="1"/>
          </p:cNvSpPr>
          <p:nvPr>
            <p:ph idx="1"/>
          </p:nvPr>
        </p:nvSpPr>
        <p:spPr>
          <a:xfrm>
            <a:off x="572493" y="2071316"/>
            <a:ext cx="6713552" cy="4119172"/>
          </a:xfrm>
        </p:spPr>
        <p:txBody>
          <a:bodyPr anchor="t">
            <a:normAutofit/>
          </a:bodyPr>
          <a:lstStyle/>
          <a:p>
            <a:pPr>
              <a:spcAft>
                <a:spcPts val="800"/>
              </a:spcAft>
            </a:pPr>
            <a:r>
              <a:rPr lang="nl-NL" sz="1900" kern="100" dirty="0">
                <a:effectLst/>
                <a:latin typeface="Calibri" panose="020F0502020204030204" pitchFamily="34" charset="0"/>
                <a:ea typeface="Calibri" panose="020F0502020204030204" pitchFamily="34" charset="0"/>
                <a:cs typeface="Times New Roman" panose="02020603050405020304" pitchFamily="18" charset="0"/>
              </a:rPr>
              <a:t>a. Zoek op internet twee filmpjes van een Nike-store waar klantbeleving heel duidelijk voorop staat. Geef de twee URL’s hier aan. </a:t>
            </a:r>
            <a:br>
              <a:rPr lang="nl-NL" sz="1900" kern="100" dirty="0">
                <a:effectLst/>
                <a:latin typeface="Calibri" panose="020F0502020204030204" pitchFamily="34" charset="0"/>
                <a:ea typeface="Calibri" panose="020F0502020204030204" pitchFamily="34" charset="0"/>
                <a:cs typeface="Times New Roman" panose="02020603050405020304" pitchFamily="18" charset="0"/>
              </a:rPr>
            </a:br>
            <a:r>
              <a:rPr lang="nl-NL" sz="1900" kern="100" dirty="0">
                <a:effectLst/>
                <a:latin typeface="Calibri" panose="020F0502020204030204" pitchFamily="34" charset="0"/>
                <a:ea typeface="Calibri" panose="020F0502020204030204" pitchFamily="34" charset="0"/>
                <a:cs typeface="Times New Roman" panose="02020603050405020304" pitchFamily="18" charset="0"/>
              </a:rPr>
              <a:t>b. Je hebt twee filmpjes gezocht. Welke dingen zie je daarin terugkomen die bijdragen aan klantbeleving? </a:t>
            </a:r>
            <a:br>
              <a:rPr lang="nl-NL" sz="1900" kern="100" dirty="0">
                <a:effectLst/>
                <a:latin typeface="Calibri" panose="020F0502020204030204" pitchFamily="34" charset="0"/>
                <a:ea typeface="Calibri" panose="020F0502020204030204" pitchFamily="34" charset="0"/>
                <a:cs typeface="Times New Roman" panose="02020603050405020304" pitchFamily="18" charset="0"/>
              </a:rPr>
            </a:br>
            <a:r>
              <a:rPr lang="nl-NL" sz="1900" kern="100" dirty="0">
                <a:effectLst/>
                <a:latin typeface="Calibri" panose="020F0502020204030204" pitchFamily="34" charset="0"/>
                <a:ea typeface="Calibri" panose="020F0502020204030204" pitchFamily="34" charset="0"/>
                <a:cs typeface="Times New Roman" panose="02020603050405020304" pitchFamily="18" charset="0"/>
              </a:rPr>
              <a:t>c. De Nike </a:t>
            </a:r>
            <a:r>
              <a:rPr lang="nl-NL" sz="1900" kern="100" dirty="0" err="1">
                <a:effectLst/>
                <a:latin typeface="Calibri" panose="020F0502020204030204" pitchFamily="34" charset="0"/>
                <a:ea typeface="Calibri" panose="020F0502020204030204" pitchFamily="34" charset="0"/>
                <a:cs typeface="Times New Roman" panose="02020603050405020304" pitchFamily="18" charset="0"/>
              </a:rPr>
              <a:t>flagshipstores</a:t>
            </a:r>
            <a:r>
              <a:rPr lang="nl-NL" sz="1900" kern="100" dirty="0">
                <a:effectLst/>
                <a:latin typeface="Calibri" panose="020F0502020204030204" pitchFamily="34" charset="0"/>
                <a:ea typeface="Calibri" panose="020F0502020204030204" pitchFamily="34" charset="0"/>
                <a:cs typeface="Times New Roman" panose="02020603050405020304" pitchFamily="18" charset="0"/>
              </a:rPr>
              <a:t> laten een hoge mate van entertainment en visuele aantrekkingskracht zien. Denk je dat deze twee elementen zouden kunnen bijdragen aan meer klantenbinding en hogere verkoop? Leg je antwoord uit. </a:t>
            </a:r>
            <a:br>
              <a:rPr lang="nl-NL" sz="1900" kern="100" dirty="0">
                <a:effectLst/>
                <a:latin typeface="Calibri" panose="020F0502020204030204" pitchFamily="34" charset="0"/>
                <a:ea typeface="Calibri" panose="020F0502020204030204" pitchFamily="34" charset="0"/>
                <a:cs typeface="Times New Roman" panose="02020603050405020304" pitchFamily="18" charset="0"/>
              </a:rPr>
            </a:br>
            <a:r>
              <a:rPr lang="nl-NL" sz="1900" kern="100" dirty="0">
                <a:effectLst/>
                <a:latin typeface="Calibri" panose="020F0502020204030204" pitchFamily="34" charset="0"/>
                <a:ea typeface="Calibri" panose="020F0502020204030204" pitchFamily="34" charset="0"/>
                <a:cs typeface="Times New Roman" panose="02020603050405020304" pitchFamily="18" charset="0"/>
              </a:rPr>
              <a:t>d. Geef een voorbeeld van een eigen ultieme klantbeleving. Geef een voorbeeld van een , bedrijf, winkel of organisatie waar jij een goed gevoel bij kreeg. Waar kwam dit door? En wat raakte je of is blijven hangen? Je mag je voorbeeld voorzien van een afbeelding of filmpje als dit mogelijk is.</a:t>
            </a:r>
          </a:p>
          <a:p>
            <a:endParaRPr lang="nl-NL" sz="1900" dirty="0"/>
          </a:p>
        </p:txBody>
      </p:sp>
      <p:pic>
        <p:nvPicPr>
          <p:cNvPr id="4" name="Tijdelijke aanduiding voor inhoud 5" descr="Afbeelding met overdekt, doos, rood, schoeisel&#10;&#10;Automatisch gegenereerde beschrijving">
            <a:extLst>
              <a:ext uri="{FF2B5EF4-FFF2-40B4-BE49-F238E27FC236}">
                <a16:creationId xmlns:a16="http://schemas.microsoft.com/office/drawing/2014/main" id="{8ED52F77-9B6E-F023-E823-79E5C11AC780}"/>
              </a:ext>
            </a:extLst>
          </p:cNvPr>
          <p:cNvPicPr>
            <a:picLocks noChangeAspect="1"/>
          </p:cNvPicPr>
          <p:nvPr/>
        </p:nvPicPr>
        <p:blipFill rotWithShape="1">
          <a:blip r:embed="rId2">
            <a:extLst>
              <a:ext uri="{28A0092B-C50C-407E-A947-70E740481C1C}">
                <a14:useLocalDpi xmlns:a14="http://schemas.microsoft.com/office/drawing/2010/main" val="0"/>
              </a:ext>
            </a:extLst>
          </a:blip>
          <a:srcRect l="29441" r="6099" b="-3"/>
          <a:stretch/>
        </p:blipFill>
        <p:spPr>
          <a:xfrm>
            <a:off x="7675658" y="2093976"/>
            <a:ext cx="3941064" cy="4096512"/>
          </a:xfrm>
          <a:prstGeom prst="rect">
            <a:avLst/>
          </a:prstGeom>
        </p:spPr>
      </p:pic>
    </p:spTree>
    <p:extLst>
      <p:ext uri="{BB962C8B-B14F-4D97-AF65-F5344CB8AC3E}">
        <p14:creationId xmlns:p14="http://schemas.microsoft.com/office/powerpoint/2010/main" val="693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93EB02-E591-4195-94CC-544E27E049E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Op </a:t>
            </a:r>
            <a:r>
              <a:rPr lang="en-US" sz="3200" kern="1200" dirty="0" err="1">
                <a:solidFill>
                  <a:schemeClr val="bg1"/>
                </a:solidFill>
                <a:latin typeface="+mj-lt"/>
                <a:ea typeface="+mj-ea"/>
                <a:cs typeface="+mj-cs"/>
              </a:rPr>
              <a:t>wikiwijs</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als</a:t>
            </a:r>
            <a:r>
              <a:rPr lang="en-US" sz="3200" kern="1200" dirty="0">
                <a:solidFill>
                  <a:schemeClr val="bg1"/>
                </a:solidFill>
                <a:latin typeface="+mj-lt"/>
                <a:ea typeface="+mj-ea"/>
                <a:cs typeface="+mj-cs"/>
              </a:rPr>
              <a:t> </a:t>
            </a:r>
            <a:r>
              <a:rPr lang="en-US" sz="3200" kern="1200" dirty="0" err="1">
                <a:solidFill>
                  <a:schemeClr val="bg1"/>
                </a:solidFill>
                <a:latin typeface="+mj-lt"/>
                <a:ea typeface="+mj-ea"/>
                <a:cs typeface="+mj-cs"/>
              </a:rPr>
              <a:t>bron</a:t>
            </a:r>
            <a:endParaRPr lang="en-US" sz="3200" kern="1200" dirty="0">
              <a:solidFill>
                <a:schemeClr val="bg1"/>
              </a:solidFill>
              <a:latin typeface="+mj-lt"/>
              <a:ea typeface="+mj-ea"/>
              <a:cs typeface="+mj-cs"/>
            </a:endParaRPr>
          </a:p>
        </p:txBody>
      </p:sp>
      <p:pic>
        <p:nvPicPr>
          <p:cNvPr id="5" name="Tijdelijke aanduiding voor inhoud 4">
            <a:extLst>
              <a:ext uri="{FF2B5EF4-FFF2-40B4-BE49-F238E27FC236}">
                <a16:creationId xmlns:a16="http://schemas.microsoft.com/office/drawing/2014/main" id="{CDBC3D64-8992-4E1F-9724-90837BF9B3C1}"/>
              </a:ext>
            </a:extLst>
          </p:cNvPr>
          <p:cNvPicPr>
            <a:picLocks noGrp="1" noChangeAspect="1"/>
          </p:cNvPicPr>
          <p:nvPr>
            <p:ph idx="1"/>
          </p:nvPr>
        </p:nvPicPr>
        <p:blipFill>
          <a:blip r:embed="rId2"/>
          <a:stretch>
            <a:fillRect/>
          </a:stretch>
        </p:blipFill>
        <p:spPr>
          <a:xfrm>
            <a:off x="956585" y="1675227"/>
            <a:ext cx="10278830" cy="4394199"/>
          </a:xfrm>
          <a:prstGeom prst="rect">
            <a:avLst/>
          </a:prstGeom>
        </p:spPr>
      </p:pic>
    </p:spTree>
    <p:extLst>
      <p:ext uri="{BB962C8B-B14F-4D97-AF65-F5344CB8AC3E}">
        <p14:creationId xmlns:p14="http://schemas.microsoft.com/office/powerpoint/2010/main" val="2929567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CE2F6-459B-4794-BB45-4A1662A79FB7}"/>
              </a:ext>
            </a:extLst>
          </p:cNvPr>
          <p:cNvSpPr>
            <a:spLocks noGrp="1"/>
          </p:cNvSpPr>
          <p:nvPr>
            <p:ph type="title"/>
          </p:nvPr>
        </p:nvSpPr>
        <p:spPr>
          <a:xfrm>
            <a:off x="793060" y="332656"/>
            <a:ext cx="8860565" cy="648072"/>
          </a:xfrm>
        </p:spPr>
        <p:txBody>
          <a:bodyPr/>
          <a:lstStyle/>
          <a:p>
            <a:r>
              <a:rPr lang="nl-NL" dirty="0"/>
              <a:t>Conceptontwikkeling</a:t>
            </a:r>
          </a:p>
        </p:txBody>
      </p:sp>
      <p:graphicFrame>
        <p:nvGraphicFramePr>
          <p:cNvPr id="11" name="Tijdelijke aanduiding voor inhoud 2">
            <a:extLst>
              <a:ext uri="{FF2B5EF4-FFF2-40B4-BE49-F238E27FC236}">
                <a16:creationId xmlns:a16="http://schemas.microsoft.com/office/drawing/2014/main" id="{848853EF-7871-438C-960C-B7A454C777E9}"/>
              </a:ext>
            </a:extLst>
          </p:cNvPr>
          <p:cNvGraphicFramePr>
            <a:graphicFrameLocks noGrp="1"/>
          </p:cNvGraphicFramePr>
          <p:nvPr>
            <p:ph idx="1"/>
            <p:extLst>
              <p:ext uri="{D42A27DB-BD31-4B8C-83A1-F6EECF244321}">
                <p14:modId xmlns:p14="http://schemas.microsoft.com/office/powerpoint/2010/main" val="3607939466"/>
              </p:ext>
            </p:extLst>
          </p:nvPr>
        </p:nvGraphicFramePr>
        <p:xfrm>
          <a:off x="942338" y="1294407"/>
          <a:ext cx="8846773"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5338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CE2F6-459B-4794-BB45-4A1662A79FB7}"/>
              </a:ext>
            </a:extLst>
          </p:cNvPr>
          <p:cNvSpPr>
            <a:spLocks noGrp="1"/>
          </p:cNvSpPr>
          <p:nvPr>
            <p:ph type="title"/>
          </p:nvPr>
        </p:nvSpPr>
        <p:spPr>
          <a:xfrm>
            <a:off x="793060" y="332656"/>
            <a:ext cx="8860565" cy="648072"/>
          </a:xfrm>
        </p:spPr>
        <p:txBody>
          <a:bodyPr/>
          <a:lstStyle/>
          <a:p>
            <a:r>
              <a:rPr lang="nl-NL"/>
              <a:t>Conceptontwikkeling (Kerstactiviteit):</a:t>
            </a:r>
            <a:endParaRPr lang="nl-NL" dirty="0"/>
          </a:p>
        </p:txBody>
      </p:sp>
      <p:graphicFrame>
        <p:nvGraphicFramePr>
          <p:cNvPr id="11" name="Tijdelijke aanduiding voor inhoud 2">
            <a:extLst>
              <a:ext uri="{FF2B5EF4-FFF2-40B4-BE49-F238E27FC236}">
                <a16:creationId xmlns:a16="http://schemas.microsoft.com/office/drawing/2014/main" id="{848853EF-7871-438C-960C-B7A454C777E9}"/>
              </a:ext>
            </a:extLst>
          </p:cNvPr>
          <p:cNvGraphicFramePr>
            <a:graphicFrameLocks noGrp="1"/>
          </p:cNvGraphicFramePr>
          <p:nvPr>
            <p:ph idx="1"/>
            <p:extLst>
              <p:ext uri="{D42A27DB-BD31-4B8C-83A1-F6EECF244321}">
                <p14:modId xmlns:p14="http://schemas.microsoft.com/office/powerpoint/2010/main" val="3889182765"/>
              </p:ext>
            </p:extLst>
          </p:nvPr>
        </p:nvGraphicFramePr>
        <p:xfrm>
          <a:off x="942338" y="1294407"/>
          <a:ext cx="8846773"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ijl: links 2">
            <a:extLst>
              <a:ext uri="{FF2B5EF4-FFF2-40B4-BE49-F238E27FC236}">
                <a16:creationId xmlns:a16="http://schemas.microsoft.com/office/drawing/2014/main" id="{46CCEEFB-FEDA-4F35-B26D-4BAA91C0AA0E}"/>
              </a:ext>
            </a:extLst>
          </p:cNvPr>
          <p:cNvSpPr/>
          <p:nvPr/>
        </p:nvSpPr>
        <p:spPr>
          <a:xfrm>
            <a:off x="10271464" y="3187083"/>
            <a:ext cx="1331651" cy="3817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15968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9BFBD-A2BE-E8A2-CA21-08F328100E1A}"/>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545E3DA7-52AA-9513-414B-F7149B731527}"/>
              </a:ext>
            </a:extLst>
          </p:cNvPr>
          <p:cNvSpPr>
            <a:spLocks noGrp="1"/>
          </p:cNvSpPr>
          <p:nvPr>
            <p:ph idx="1"/>
          </p:nvPr>
        </p:nvSpPr>
        <p:spPr/>
        <p:txBody>
          <a:bodyPr/>
          <a:lstStyle/>
          <a:p>
            <a:endParaRPr lang="nl-NL" dirty="0"/>
          </a:p>
        </p:txBody>
      </p:sp>
      <p:graphicFrame>
        <p:nvGraphicFramePr>
          <p:cNvPr id="4" name="Object 3">
            <a:hlinkClick r:id="" action="ppaction://ole?verb=0"/>
            <a:extLst>
              <a:ext uri="{FF2B5EF4-FFF2-40B4-BE49-F238E27FC236}">
                <a16:creationId xmlns:a16="http://schemas.microsoft.com/office/drawing/2014/main" id="{8D969EE7-1A09-0653-5D0F-CBD2B75EF83E}"/>
              </a:ext>
            </a:extLst>
          </p:cNvPr>
          <p:cNvGraphicFramePr>
            <a:graphicFrameLocks noChangeAspect="1"/>
          </p:cNvGraphicFramePr>
          <p:nvPr>
            <p:extLst>
              <p:ext uri="{D42A27DB-BD31-4B8C-83A1-F6EECF244321}">
                <p14:modId xmlns:p14="http://schemas.microsoft.com/office/powerpoint/2010/main" val="178111625"/>
              </p:ext>
            </p:extLst>
          </p:nvPr>
        </p:nvGraphicFramePr>
        <p:xfrm>
          <a:off x="-794758" y="-76913"/>
          <a:ext cx="13177614" cy="7412408"/>
        </p:xfrm>
        <a:graphic>
          <a:graphicData uri="http://schemas.openxmlformats.org/presentationml/2006/ole">
            <mc:AlternateContent xmlns:mc="http://schemas.openxmlformats.org/markup-compatibility/2006">
              <mc:Choice xmlns:v="urn:schemas-microsoft-com:vml" Requires="v">
                <p:oleObj name="Presentation" r:id="rId2" imgW="6272933" imgH="3529661" progId="PowerPoint.Show.12">
                  <p:embed/>
                </p:oleObj>
              </mc:Choice>
              <mc:Fallback>
                <p:oleObj name="Presentation" r:id="rId2" imgW="6272933" imgH="3529661" progId="PowerPoint.Show.12">
                  <p:embed/>
                  <p:pic>
                    <p:nvPicPr>
                      <p:cNvPr id="4" name="Object 3">
                        <a:hlinkClick r:id="" action="ppaction://ole?verb=0"/>
                        <a:extLst>
                          <a:ext uri="{FF2B5EF4-FFF2-40B4-BE49-F238E27FC236}">
                            <a16:creationId xmlns:a16="http://schemas.microsoft.com/office/drawing/2014/main" id="{8D969EE7-1A09-0653-5D0F-CBD2B75EF83E}"/>
                          </a:ext>
                        </a:extLst>
                      </p:cNvPr>
                      <p:cNvPicPr/>
                      <p:nvPr/>
                    </p:nvPicPr>
                    <p:blipFill>
                      <a:blip r:embed="rId3"/>
                      <a:stretch>
                        <a:fillRect/>
                      </a:stretch>
                    </p:blipFill>
                    <p:spPr>
                      <a:xfrm>
                        <a:off x="-794758" y="-76913"/>
                        <a:ext cx="13177614" cy="7412408"/>
                      </a:xfrm>
                      <a:prstGeom prst="rect">
                        <a:avLst/>
                      </a:prstGeom>
                    </p:spPr>
                  </p:pic>
                </p:oleObj>
              </mc:Fallback>
            </mc:AlternateContent>
          </a:graphicData>
        </a:graphic>
      </p:graphicFrame>
    </p:spTree>
    <p:extLst>
      <p:ext uri="{BB962C8B-B14F-4D97-AF65-F5344CB8AC3E}">
        <p14:creationId xmlns:p14="http://schemas.microsoft.com/office/powerpoint/2010/main" val="4122264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24635-8B10-4F57-A5FC-00F545788A0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9C286F3-A42D-4B45-B351-1EFED1B173DA}"/>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E5BEEA1F-E50D-47A4-9DBD-05FFD98D1A6D}"/>
              </a:ext>
            </a:extLst>
          </p:cNvPr>
          <p:cNvPicPr>
            <a:picLocks noChangeAspect="1"/>
          </p:cNvPicPr>
          <p:nvPr/>
        </p:nvPicPr>
        <p:blipFill>
          <a:blip r:embed="rId2"/>
          <a:stretch>
            <a:fillRect/>
          </a:stretch>
        </p:blipFill>
        <p:spPr>
          <a:xfrm>
            <a:off x="3182180" y="562808"/>
            <a:ext cx="5543550" cy="5448300"/>
          </a:xfrm>
          <a:prstGeom prst="rect">
            <a:avLst/>
          </a:prstGeom>
        </p:spPr>
      </p:pic>
    </p:spTree>
    <p:extLst>
      <p:ext uri="{BB962C8B-B14F-4D97-AF65-F5344CB8AC3E}">
        <p14:creationId xmlns:p14="http://schemas.microsoft.com/office/powerpoint/2010/main" val="2550859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B1E9A-710B-4CA5-AFB4-971961C634F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B666D99-4873-484B-8A37-00E6ADB6AC0B}"/>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3AB898AA-7F8C-4C15-8DE3-3C07BDF146E9}"/>
              </a:ext>
            </a:extLst>
          </p:cNvPr>
          <p:cNvPicPr>
            <a:picLocks noChangeAspect="1"/>
          </p:cNvPicPr>
          <p:nvPr/>
        </p:nvPicPr>
        <p:blipFill>
          <a:blip r:embed="rId2"/>
          <a:stretch>
            <a:fillRect/>
          </a:stretch>
        </p:blipFill>
        <p:spPr>
          <a:xfrm>
            <a:off x="3309937" y="695325"/>
            <a:ext cx="5572125" cy="5467350"/>
          </a:xfrm>
          <a:prstGeom prst="rect">
            <a:avLst/>
          </a:prstGeom>
        </p:spPr>
      </p:pic>
    </p:spTree>
    <p:extLst>
      <p:ext uri="{BB962C8B-B14F-4D97-AF65-F5344CB8AC3E}">
        <p14:creationId xmlns:p14="http://schemas.microsoft.com/office/powerpoint/2010/main" val="794755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0FA43-D4CB-4A2B-B6CC-55D651EA1142}"/>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B5B03A4-AE95-41B3-B0D2-F43BE75107D4}"/>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A1F13357-0DEA-418F-9D60-2A3275C31CFD}"/>
              </a:ext>
            </a:extLst>
          </p:cNvPr>
          <p:cNvPicPr>
            <a:picLocks noChangeAspect="1"/>
          </p:cNvPicPr>
          <p:nvPr/>
        </p:nvPicPr>
        <p:blipFill>
          <a:blip r:embed="rId2"/>
          <a:stretch>
            <a:fillRect/>
          </a:stretch>
        </p:blipFill>
        <p:spPr>
          <a:xfrm>
            <a:off x="3252787" y="704850"/>
            <a:ext cx="5686425" cy="5448300"/>
          </a:xfrm>
          <a:prstGeom prst="rect">
            <a:avLst/>
          </a:prstGeom>
        </p:spPr>
      </p:pic>
    </p:spTree>
    <p:extLst>
      <p:ext uri="{BB962C8B-B14F-4D97-AF65-F5344CB8AC3E}">
        <p14:creationId xmlns:p14="http://schemas.microsoft.com/office/powerpoint/2010/main" val="3782134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D9E67A-640F-40AD-B438-F766DCBD9CA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C17D7FD-AF2D-4516-9275-03105EE13002}"/>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971105CC-2EC1-484E-BA0F-DBF1D78F880F}"/>
              </a:ext>
            </a:extLst>
          </p:cNvPr>
          <p:cNvPicPr>
            <a:picLocks noChangeAspect="1"/>
          </p:cNvPicPr>
          <p:nvPr/>
        </p:nvPicPr>
        <p:blipFill>
          <a:blip r:embed="rId2"/>
          <a:stretch>
            <a:fillRect/>
          </a:stretch>
        </p:blipFill>
        <p:spPr>
          <a:xfrm>
            <a:off x="3305175" y="661987"/>
            <a:ext cx="5581650" cy="5534025"/>
          </a:xfrm>
          <a:prstGeom prst="rect">
            <a:avLst/>
          </a:prstGeom>
        </p:spPr>
      </p:pic>
    </p:spTree>
    <p:extLst>
      <p:ext uri="{BB962C8B-B14F-4D97-AF65-F5344CB8AC3E}">
        <p14:creationId xmlns:p14="http://schemas.microsoft.com/office/powerpoint/2010/main" val="112022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838200" y="365125"/>
            <a:ext cx="9610725" cy="1325563"/>
          </a:xfrm>
        </p:spPr>
        <p:txBody>
          <a:bodyPr>
            <a:normAutofit/>
          </a:bodyPr>
          <a:lstStyle/>
          <a:p>
            <a:r>
              <a:rPr lang="nl-NL" sz="4000" b="1" dirty="0">
                <a:solidFill>
                  <a:srgbClr val="B8A1FF"/>
                </a:solidFill>
                <a:latin typeface="Arial" panose="020B0604020202020204" pitchFamily="34" charset="0"/>
                <a:cs typeface="Arial" panose="020B0604020202020204" pitchFamily="34" charset="0"/>
              </a:rPr>
              <a:t>Opbouw van deze ochtend</a:t>
            </a:r>
          </a:p>
        </p:txBody>
      </p:sp>
      <p:sp>
        <p:nvSpPr>
          <p:cNvPr id="3" name="Tijdelijke aanduiding voor inhoud 2">
            <a:extLst>
              <a:ext uri="{FF2B5EF4-FFF2-40B4-BE49-F238E27FC236}">
                <a16:creationId xmlns:a16="http://schemas.microsoft.com/office/drawing/2014/main" id="{E429FBF4-CC7E-4763-94FB-BE8054F67467}"/>
              </a:ext>
            </a:extLst>
          </p:cNvPr>
          <p:cNvSpPr>
            <a:spLocks noGrp="1"/>
          </p:cNvSpPr>
          <p:nvPr>
            <p:ph idx="4294967295"/>
          </p:nvPr>
        </p:nvSpPr>
        <p:spPr>
          <a:xfrm>
            <a:off x="838200" y="1825625"/>
            <a:ext cx="10515600" cy="4351338"/>
          </a:xfrm>
        </p:spPr>
        <p:txBody>
          <a:bodyPr vert="horz" lIns="91440" tIns="45720" rIns="91440" bIns="45720" rtlCol="0" anchor="t">
            <a:normAutofit/>
          </a:bodyPr>
          <a:lstStyle/>
          <a:p>
            <a:r>
              <a:rPr lang="nl-NL" sz="2400" dirty="0">
                <a:solidFill>
                  <a:srgbClr val="000644"/>
                </a:solidFill>
                <a:latin typeface="Arial" panose="020B0604020202020204" pitchFamily="34" charset="0"/>
                <a:cs typeface="Arial" panose="020B0604020202020204" pitchFamily="34" charset="0"/>
              </a:rPr>
              <a:t>Terugblik vorige les;  Branding, </a:t>
            </a:r>
            <a:r>
              <a:rPr lang="nl-NL" sz="2400" dirty="0" err="1">
                <a:solidFill>
                  <a:srgbClr val="000644"/>
                </a:solidFill>
                <a:latin typeface="Arial" panose="020B0604020202020204" pitchFamily="34" charset="0"/>
                <a:cs typeface="Arial" panose="020B0604020202020204" pitchFamily="34" charset="0"/>
              </a:rPr>
              <a:t>concepting</a:t>
            </a:r>
            <a:r>
              <a:rPr lang="nl-NL" sz="2400" dirty="0">
                <a:solidFill>
                  <a:srgbClr val="000644"/>
                </a:solidFill>
                <a:latin typeface="Arial" panose="020B0604020202020204" pitchFamily="34" charset="0"/>
                <a:cs typeface="Arial" panose="020B0604020202020204" pitchFamily="34" charset="0"/>
              </a:rPr>
              <a:t>, storytelling..</a:t>
            </a:r>
          </a:p>
          <a:p>
            <a:r>
              <a:rPr lang="nl-NL" sz="2400" dirty="0">
                <a:solidFill>
                  <a:srgbClr val="000644"/>
                </a:solidFill>
                <a:latin typeface="Arial" panose="020B0604020202020204" pitchFamily="34" charset="0"/>
                <a:cs typeface="Arial" panose="020B0604020202020204" pitchFamily="34" charset="0"/>
              </a:rPr>
              <a:t>Uitleg Beleving/ Imagineering</a:t>
            </a:r>
          </a:p>
          <a:p>
            <a:r>
              <a:rPr lang="nl-NL" sz="2400" dirty="0">
                <a:solidFill>
                  <a:srgbClr val="000644"/>
                </a:solidFill>
                <a:latin typeface="Arial" panose="020B0604020202020204" pitchFamily="34" charset="0"/>
                <a:cs typeface="Arial" panose="020B0604020202020204" pitchFamily="34" charset="0"/>
              </a:rPr>
              <a:t>E-Learning Tilburg + opdracht</a:t>
            </a:r>
          </a:p>
          <a:p>
            <a:r>
              <a:rPr lang="nl-NL" sz="2400" dirty="0">
                <a:solidFill>
                  <a:srgbClr val="000644"/>
                </a:solidFill>
                <a:latin typeface="Arial"/>
                <a:cs typeface="Arial"/>
              </a:rPr>
              <a:t>Toepassen Imagineering (bij kerstactiviteit bijvoorbeeld) </a:t>
            </a:r>
          </a:p>
          <a:p>
            <a:endParaRPr lang="nl-NL" sz="2400" dirty="0">
              <a:solidFill>
                <a:srgbClr val="00064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7332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3AB03-1606-4409-8A1A-17BDE63F726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2B22B91-B42A-44B2-A0B8-B2B0BC53EFF4}"/>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4C4791EE-66C8-4A89-A0FB-A36B9B64251D}"/>
              </a:ext>
            </a:extLst>
          </p:cNvPr>
          <p:cNvPicPr>
            <a:picLocks noChangeAspect="1"/>
          </p:cNvPicPr>
          <p:nvPr/>
        </p:nvPicPr>
        <p:blipFill>
          <a:blip r:embed="rId2"/>
          <a:stretch>
            <a:fillRect/>
          </a:stretch>
        </p:blipFill>
        <p:spPr>
          <a:xfrm>
            <a:off x="3324225" y="723900"/>
            <a:ext cx="5543550" cy="5410200"/>
          </a:xfrm>
          <a:prstGeom prst="rect">
            <a:avLst/>
          </a:prstGeom>
        </p:spPr>
      </p:pic>
    </p:spTree>
    <p:extLst>
      <p:ext uri="{BB962C8B-B14F-4D97-AF65-F5344CB8AC3E}">
        <p14:creationId xmlns:p14="http://schemas.microsoft.com/office/powerpoint/2010/main" val="1432772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45C64-39C8-4B4F-B1DA-1A3125202B34}"/>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50ABAE1-E912-40C9-BD51-71EDE37A34F6}"/>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87469917-14BD-497F-A624-02C4E2254566}"/>
              </a:ext>
            </a:extLst>
          </p:cNvPr>
          <p:cNvPicPr>
            <a:picLocks noChangeAspect="1"/>
          </p:cNvPicPr>
          <p:nvPr/>
        </p:nvPicPr>
        <p:blipFill>
          <a:blip r:embed="rId2"/>
          <a:stretch>
            <a:fillRect/>
          </a:stretch>
        </p:blipFill>
        <p:spPr>
          <a:xfrm>
            <a:off x="3114675" y="676275"/>
            <a:ext cx="5962650" cy="5505450"/>
          </a:xfrm>
          <a:prstGeom prst="rect">
            <a:avLst/>
          </a:prstGeom>
        </p:spPr>
      </p:pic>
    </p:spTree>
    <p:extLst>
      <p:ext uri="{BB962C8B-B14F-4D97-AF65-F5344CB8AC3E}">
        <p14:creationId xmlns:p14="http://schemas.microsoft.com/office/powerpoint/2010/main" val="111110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7780E-E08B-28C6-52DD-F64752923344}"/>
              </a:ext>
            </a:extLst>
          </p:cNvPr>
          <p:cNvSpPr>
            <a:spLocks noGrp="1"/>
          </p:cNvSpPr>
          <p:nvPr>
            <p:ph type="title"/>
          </p:nvPr>
        </p:nvSpPr>
        <p:spPr>
          <a:xfrm>
            <a:off x="838200" y="1992589"/>
            <a:ext cx="10515600" cy="1325563"/>
          </a:xfrm>
        </p:spPr>
        <p:txBody>
          <a:bodyPr>
            <a:normAutofit fontScale="90000"/>
          </a:bodyPr>
          <a:lstStyle/>
          <a:p>
            <a:pPr algn="ctr"/>
            <a:r>
              <a:rPr lang="nl-NL" b="1" dirty="0">
                <a:solidFill>
                  <a:srgbClr val="B8A1FF"/>
                </a:solidFill>
              </a:rPr>
              <a:t>Wat was het ook alweer?</a:t>
            </a:r>
            <a:br>
              <a:rPr lang="nl-NL" b="1" dirty="0"/>
            </a:br>
            <a:br>
              <a:rPr lang="nl-NL" b="1" dirty="0"/>
            </a:br>
            <a:r>
              <a:rPr lang="nl-NL" b="1" dirty="0"/>
              <a:t>Branding</a:t>
            </a:r>
            <a:br>
              <a:rPr lang="nl-NL" b="1" dirty="0"/>
            </a:br>
            <a:br>
              <a:rPr lang="nl-NL" b="1" dirty="0"/>
            </a:br>
            <a:r>
              <a:rPr lang="nl-NL" b="1" dirty="0" err="1"/>
              <a:t>Concepting</a:t>
            </a:r>
            <a:br>
              <a:rPr lang="nl-NL" b="1" dirty="0"/>
            </a:br>
            <a:br>
              <a:rPr lang="nl-NL" b="1" dirty="0"/>
            </a:br>
            <a:r>
              <a:rPr lang="nl-NL" b="1" dirty="0"/>
              <a:t>Storytelling  </a:t>
            </a:r>
          </a:p>
        </p:txBody>
      </p:sp>
    </p:spTree>
    <p:extLst>
      <p:ext uri="{BB962C8B-B14F-4D97-AF65-F5344CB8AC3E}">
        <p14:creationId xmlns:p14="http://schemas.microsoft.com/office/powerpoint/2010/main" val="194956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6FD627-91C3-4284-A692-19859F6C9C5C}"/>
              </a:ext>
            </a:extLst>
          </p:cNvPr>
          <p:cNvSpPr>
            <a:spLocks noGrp="1"/>
          </p:cNvSpPr>
          <p:nvPr>
            <p:ph type="title"/>
          </p:nvPr>
        </p:nvSpPr>
        <p:spPr/>
        <p:txBody>
          <a:bodyPr/>
          <a:lstStyle/>
          <a:p>
            <a:r>
              <a:rPr lang="nl-NL" dirty="0"/>
              <a:t>Voordelen van </a:t>
            </a:r>
            <a:r>
              <a:rPr lang="nl-NL" dirty="0">
                <a:solidFill>
                  <a:srgbClr val="7030A0"/>
                </a:solidFill>
              </a:rPr>
              <a:t>Branding</a:t>
            </a:r>
            <a:endParaRPr lang="nl-NL" dirty="0"/>
          </a:p>
        </p:txBody>
      </p:sp>
      <p:sp>
        <p:nvSpPr>
          <p:cNvPr id="4" name="Tekstvak 3">
            <a:extLst>
              <a:ext uri="{FF2B5EF4-FFF2-40B4-BE49-F238E27FC236}">
                <a16:creationId xmlns:a16="http://schemas.microsoft.com/office/drawing/2014/main" id="{601BE56F-D0C9-4231-92F4-035BF34ACAA1}"/>
              </a:ext>
            </a:extLst>
          </p:cNvPr>
          <p:cNvSpPr txBox="1"/>
          <p:nvPr/>
        </p:nvSpPr>
        <p:spPr>
          <a:xfrm>
            <a:off x="838200" y="1326263"/>
            <a:ext cx="10963564" cy="5355312"/>
          </a:xfrm>
          <a:prstGeom prst="rect">
            <a:avLst/>
          </a:prstGeom>
          <a:noFill/>
        </p:spPr>
        <p:txBody>
          <a:bodyPr wrap="square">
            <a:spAutoFit/>
          </a:bodyPr>
          <a:lstStyle/>
          <a:p>
            <a:pPr marL="285750" indent="-285750" algn="l">
              <a:buFont typeface="Arial" panose="020B0604020202020204" pitchFamily="34" charset="0"/>
              <a:buChar char="•"/>
            </a:pPr>
            <a:r>
              <a:rPr lang="nl-NL" b="0" i="0" dirty="0">
                <a:effectLst/>
                <a:latin typeface="Open Sans" panose="020B0606030504020204" pitchFamily="34" charset="0"/>
              </a:rPr>
              <a:t>Je </a:t>
            </a:r>
            <a:r>
              <a:rPr lang="nl-NL" b="1" i="0" dirty="0">
                <a:solidFill>
                  <a:srgbClr val="B8A1FF"/>
                </a:solidFill>
                <a:effectLst/>
                <a:latin typeface="Open Sans" panose="020B0606030504020204" pitchFamily="34" charset="0"/>
              </a:rPr>
              <a:t>onderscheidt</a:t>
            </a:r>
            <a:r>
              <a:rPr lang="nl-NL" b="0" i="0" dirty="0">
                <a:effectLst/>
                <a:latin typeface="Open Sans" panose="020B0606030504020204" pitchFamily="34" charset="0"/>
              </a:rPr>
              <a:t> je aanbod van soortgelijke producten of diensten op de markt;</a:t>
            </a:r>
          </a:p>
          <a:p>
            <a:pPr marL="285750" indent="-285750" algn="l">
              <a:buFont typeface="Arial" panose="020B0604020202020204" pitchFamily="34" charset="0"/>
              <a:buChar char="•"/>
            </a:pPr>
            <a:endParaRPr lang="nl-NL" b="0" i="0" dirty="0">
              <a:effectLst/>
              <a:latin typeface="Open Sans" panose="020B0606030504020204" pitchFamily="34" charset="0"/>
            </a:endParaRPr>
          </a:p>
          <a:p>
            <a:pPr marL="285750" indent="-285750" algn="l">
              <a:buFont typeface="Arial" panose="020B0604020202020204" pitchFamily="34" charset="0"/>
              <a:buChar char="•"/>
            </a:pPr>
            <a:r>
              <a:rPr lang="nl-NL" b="0" i="0" dirty="0">
                <a:effectLst/>
                <a:latin typeface="Open Sans" panose="020B0606030504020204" pitchFamily="34" charset="0"/>
              </a:rPr>
              <a:t>Je onderstreept en benadrukt wat jouw product of dienst </a:t>
            </a:r>
            <a:r>
              <a:rPr lang="nl-NL" b="1" i="0" dirty="0">
                <a:solidFill>
                  <a:srgbClr val="B8A1FF"/>
                </a:solidFill>
                <a:effectLst/>
                <a:latin typeface="Open Sans" panose="020B0606030504020204" pitchFamily="34" charset="0"/>
              </a:rPr>
              <a:t>uniek</a:t>
            </a:r>
            <a:r>
              <a:rPr lang="nl-NL" b="0" i="0" dirty="0">
                <a:effectLst/>
                <a:latin typeface="Open Sans" panose="020B0606030504020204" pitchFamily="34" charset="0"/>
              </a:rPr>
              <a:t> en anders maakt;</a:t>
            </a:r>
          </a:p>
          <a:p>
            <a:pPr marL="285750" indent="-285750" algn="l">
              <a:buFont typeface="Arial" panose="020B0604020202020204" pitchFamily="34" charset="0"/>
              <a:buChar char="•"/>
            </a:pPr>
            <a:endParaRPr lang="nl-NL" b="0" i="0" dirty="0">
              <a:effectLst/>
              <a:latin typeface="Open Sans" panose="020B0606030504020204" pitchFamily="34" charset="0"/>
            </a:endParaRPr>
          </a:p>
          <a:p>
            <a:pPr marL="285750" indent="-285750" algn="l">
              <a:buFont typeface="Arial" panose="020B0604020202020204" pitchFamily="34" charset="0"/>
              <a:buChar char="•"/>
            </a:pPr>
            <a:r>
              <a:rPr lang="nl-NL" b="0" i="0" dirty="0">
                <a:effectLst/>
                <a:latin typeface="Open Sans" panose="020B0606030504020204" pitchFamily="34" charset="0"/>
              </a:rPr>
              <a:t>Je marketingactiviteiten worden </a:t>
            </a:r>
            <a:r>
              <a:rPr lang="nl-NL" b="1" i="0" dirty="0">
                <a:solidFill>
                  <a:srgbClr val="B8A1FF"/>
                </a:solidFill>
                <a:effectLst/>
                <a:latin typeface="Open Sans" panose="020B0606030504020204" pitchFamily="34" charset="0"/>
              </a:rPr>
              <a:t>dynamischer</a:t>
            </a:r>
            <a:r>
              <a:rPr lang="nl-NL" b="0" i="0" dirty="0">
                <a:effectLst/>
                <a:latin typeface="Open Sans" panose="020B0606030504020204" pitchFamily="34" charset="0"/>
              </a:rPr>
              <a:t>, omdat je bijvoorbeeld in een reclame verschillende kanten kan belichten;</a:t>
            </a:r>
          </a:p>
          <a:p>
            <a:pPr marL="285750" indent="-285750" algn="l">
              <a:buFont typeface="Arial" panose="020B0604020202020204" pitchFamily="34" charset="0"/>
              <a:buChar char="•"/>
            </a:pPr>
            <a:endParaRPr lang="nl-NL" b="0" i="0" dirty="0">
              <a:effectLst/>
              <a:latin typeface="Open Sans" panose="020B0606030504020204" pitchFamily="34" charset="0"/>
            </a:endParaRPr>
          </a:p>
          <a:p>
            <a:pPr marL="285750" indent="-285750" algn="l">
              <a:buFont typeface="Arial" panose="020B0604020202020204" pitchFamily="34" charset="0"/>
              <a:buChar char="•"/>
            </a:pPr>
            <a:r>
              <a:rPr lang="nl-NL" b="0" i="0" dirty="0">
                <a:effectLst/>
                <a:latin typeface="Open Sans" panose="020B0606030504020204" pitchFamily="34" charset="0"/>
              </a:rPr>
              <a:t>Het helpt je </a:t>
            </a:r>
            <a:r>
              <a:rPr lang="nl-NL" b="1" i="0" dirty="0">
                <a:solidFill>
                  <a:srgbClr val="B8A1FF"/>
                </a:solidFill>
                <a:effectLst/>
                <a:latin typeface="Open Sans" panose="020B0606030504020204" pitchFamily="34" charset="0"/>
              </a:rPr>
              <a:t>doelgroep</a:t>
            </a:r>
            <a:r>
              <a:rPr lang="nl-NL" b="0" i="0" dirty="0">
                <a:effectLst/>
                <a:latin typeface="Open Sans" panose="020B0606030504020204" pitchFamily="34" charset="0"/>
              </a:rPr>
              <a:t> om zich met je aanbod te </a:t>
            </a:r>
            <a:r>
              <a:rPr lang="nl-NL" b="1" i="0" dirty="0">
                <a:solidFill>
                  <a:srgbClr val="B8A1FF"/>
                </a:solidFill>
                <a:effectLst/>
                <a:latin typeface="Open Sans" panose="020B0606030504020204" pitchFamily="34" charset="0"/>
              </a:rPr>
              <a:t>identificeren</a:t>
            </a:r>
            <a:r>
              <a:rPr lang="nl-NL" b="0" i="0" dirty="0">
                <a:effectLst/>
                <a:latin typeface="Open Sans" panose="020B0606030504020204" pitchFamily="34" charset="0"/>
              </a:rPr>
              <a:t>;</a:t>
            </a:r>
          </a:p>
          <a:p>
            <a:pPr marL="285750" indent="-285750" algn="l">
              <a:buFont typeface="Arial" panose="020B0604020202020204" pitchFamily="34" charset="0"/>
              <a:buChar char="•"/>
            </a:pPr>
            <a:endParaRPr lang="nl-NL" b="0" i="0" dirty="0">
              <a:effectLst/>
              <a:latin typeface="Open Sans" panose="020B0606030504020204" pitchFamily="34" charset="0"/>
            </a:endParaRPr>
          </a:p>
          <a:p>
            <a:pPr marL="285750" indent="-285750" algn="l">
              <a:buFont typeface="Arial" panose="020B0604020202020204" pitchFamily="34" charset="0"/>
              <a:buChar char="•"/>
            </a:pPr>
            <a:r>
              <a:rPr lang="nl-NL" b="0" i="0" dirty="0">
                <a:effectLst/>
                <a:latin typeface="Open Sans" panose="020B0606030504020204" pitchFamily="34" charset="0"/>
              </a:rPr>
              <a:t>Zorgt voor </a:t>
            </a:r>
            <a:r>
              <a:rPr lang="nl-NL" b="1" i="0" dirty="0">
                <a:solidFill>
                  <a:srgbClr val="B8A1FF"/>
                </a:solidFill>
                <a:effectLst/>
                <a:latin typeface="Open Sans" panose="020B0606030504020204" pitchFamily="34" charset="0"/>
              </a:rPr>
              <a:t>naamsbekendheid</a:t>
            </a:r>
            <a:r>
              <a:rPr lang="nl-NL" b="0" i="0" dirty="0">
                <a:effectLst/>
                <a:latin typeface="Open Sans" panose="020B0606030504020204" pitchFamily="34" charset="0"/>
              </a:rPr>
              <a:t> en </a:t>
            </a:r>
            <a:r>
              <a:rPr lang="nl-NL" b="1" i="0" dirty="0">
                <a:solidFill>
                  <a:srgbClr val="B8A1FF"/>
                </a:solidFill>
                <a:effectLst/>
                <a:latin typeface="Open Sans" panose="020B0606030504020204" pitchFamily="34" charset="0"/>
              </a:rPr>
              <a:t>loyaliteit</a:t>
            </a:r>
            <a:r>
              <a:rPr lang="nl-NL" b="0" i="0" dirty="0">
                <a:effectLst/>
                <a:latin typeface="Open Sans" panose="020B0606030504020204" pitchFamily="34" charset="0"/>
              </a:rPr>
              <a:t> bij </a:t>
            </a:r>
            <a:r>
              <a:rPr lang="nl-NL" b="1" i="0" dirty="0">
                <a:solidFill>
                  <a:srgbClr val="B8A1FF"/>
                </a:solidFill>
                <a:effectLst/>
                <a:latin typeface="Open Sans" panose="020B0606030504020204" pitchFamily="34" charset="0"/>
              </a:rPr>
              <a:t>klanten en werknemers</a:t>
            </a:r>
            <a:r>
              <a:rPr lang="nl-NL" b="0" i="0" dirty="0">
                <a:effectLst/>
                <a:latin typeface="Open Sans" panose="020B0606030504020204" pitchFamily="34" charset="0"/>
              </a:rPr>
              <a:t>;</a:t>
            </a:r>
          </a:p>
          <a:p>
            <a:pPr marL="285750" indent="-285750" algn="l">
              <a:buFont typeface="Arial" panose="020B0604020202020204" pitchFamily="34" charset="0"/>
              <a:buChar char="•"/>
            </a:pPr>
            <a:endParaRPr lang="nl-NL" b="0" i="0" dirty="0">
              <a:effectLst/>
              <a:latin typeface="Open Sans" panose="020B0606030504020204" pitchFamily="34" charset="0"/>
            </a:endParaRPr>
          </a:p>
          <a:p>
            <a:pPr marL="285750" indent="-285750" algn="l">
              <a:buFont typeface="Arial" panose="020B0604020202020204" pitchFamily="34" charset="0"/>
              <a:buChar char="•"/>
            </a:pPr>
            <a:r>
              <a:rPr lang="nl-NL" b="0" i="0" dirty="0">
                <a:effectLst/>
                <a:latin typeface="Open Sans" panose="020B0606030504020204" pitchFamily="34" charset="0"/>
              </a:rPr>
              <a:t>Beweegt tot </a:t>
            </a:r>
            <a:r>
              <a:rPr lang="nl-NL" b="1" i="0" dirty="0">
                <a:solidFill>
                  <a:srgbClr val="B8A1FF"/>
                </a:solidFill>
                <a:effectLst/>
                <a:latin typeface="Open Sans" panose="020B0606030504020204" pitchFamily="34" charset="0"/>
              </a:rPr>
              <a:t>spontane </a:t>
            </a:r>
            <a:r>
              <a:rPr lang="nl-NL" b="1" dirty="0">
                <a:solidFill>
                  <a:srgbClr val="B8A1FF"/>
                </a:solidFill>
                <a:latin typeface="Open Sans" panose="020B0606030504020204" pitchFamily="34" charset="0"/>
              </a:rPr>
              <a:t>aan</a:t>
            </a:r>
            <a:r>
              <a:rPr lang="nl-NL" b="1" i="0" dirty="0">
                <a:solidFill>
                  <a:srgbClr val="B8A1FF"/>
                </a:solidFill>
                <a:effectLst/>
                <a:latin typeface="Open Sans" panose="020B0606030504020204" pitchFamily="34" charset="0"/>
              </a:rPr>
              <a:t>kopen </a:t>
            </a:r>
            <a:r>
              <a:rPr lang="nl-NL" b="0" i="0" dirty="0">
                <a:effectLst/>
                <a:latin typeface="Open Sans" panose="020B0606030504020204" pitchFamily="34" charset="0"/>
              </a:rPr>
              <a:t>van jouw product, bij degenen die al dan niet toevallig op zoek zijn naar hetgeen je aanbiedt;</a:t>
            </a:r>
          </a:p>
          <a:p>
            <a:pPr marL="285750" indent="-285750" algn="l">
              <a:buFont typeface="Arial" panose="020B0604020202020204" pitchFamily="34" charset="0"/>
              <a:buChar char="•"/>
            </a:pPr>
            <a:endParaRPr lang="nl-NL" b="0" i="0" dirty="0">
              <a:effectLst/>
              <a:latin typeface="Open Sans" panose="020B0606030504020204" pitchFamily="34" charset="0"/>
            </a:endParaRPr>
          </a:p>
          <a:p>
            <a:pPr marL="285750" indent="-285750" algn="l">
              <a:buFont typeface="Arial" panose="020B0604020202020204" pitchFamily="34" charset="0"/>
              <a:buChar char="•"/>
            </a:pPr>
            <a:r>
              <a:rPr lang="nl-NL" b="0" i="0" dirty="0">
                <a:effectLst/>
                <a:latin typeface="Open Sans" panose="020B0606030504020204" pitchFamily="34" charset="0"/>
              </a:rPr>
              <a:t>Maakt dat anderen </a:t>
            </a:r>
            <a:r>
              <a:rPr lang="nl-NL" b="1" i="0" dirty="0">
                <a:solidFill>
                  <a:srgbClr val="B8A1FF"/>
                </a:solidFill>
                <a:effectLst/>
                <a:latin typeface="Open Sans" panose="020B0606030504020204" pitchFamily="34" charset="0"/>
              </a:rPr>
              <a:t>samen</a:t>
            </a:r>
            <a:r>
              <a:rPr lang="nl-NL" b="0" i="0" dirty="0">
                <a:effectLst/>
                <a:latin typeface="Open Sans" panose="020B0606030504020204" pitchFamily="34" charset="0"/>
              </a:rPr>
              <a:t> met je willen </a:t>
            </a:r>
            <a:r>
              <a:rPr lang="nl-NL" b="1" i="0" dirty="0">
                <a:solidFill>
                  <a:srgbClr val="B8A1FF"/>
                </a:solidFill>
                <a:effectLst/>
                <a:latin typeface="Open Sans" panose="020B0606030504020204" pitchFamily="34" charset="0"/>
              </a:rPr>
              <a:t>werken</a:t>
            </a:r>
            <a:r>
              <a:rPr lang="nl-NL" b="0" i="0" dirty="0">
                <a:effectLst/>
                <a:latin typeface="Open Sans" panose="020B0606030504020204" pitchFamily="34" charset="0"/>
              </a:rPr>
              <a:t>;</a:t>
            </a:r>
          </a:p>
          <a:p>
            <a:pPr marL="285750" indent="-285750" algn="l">
              <a:buFont typeface="Arial" panose="020B0604020202020204" pitchFamily="34" charset="0"/>
              <a:buChar char="•"/>
            </a:pPr>
            <a:endParaRPr lang="nl-NL" b="0" i="0" dirty="0">
              <a:effectLst/>
              <a:latin typeface="Open Sans" panose="020B0606030504020204" pitchFamily="34" charset="0"/>
            </a:endParaRPr>
          </a:p>
          <a:p>
            <a:pPr marL="285750" indent="-285750" algn="l">
              <a:buFont typeface="Arial" panose="020B0604020202020204" pitchFamily="34" charset="0"/>
              <a:buChar char="•"/>
            </a:pPr>
            <a:r>
              <a:rPr lang="nl-NL" b="0" i="0" dirty="0">
                <a:effectLst/>
                <a:latin typeface="Open Sans" panose="020B0606030504020204" pitchFamily="34" charset="0"/>
              </a:rPr>
              <a:t>Men de kwaliteit van je product </a:t>
            </a:r>
            <a:r>
              <a:rPr lang="nl-NL" b="1" i="0" dirty="0">
                <a:solidFill>
                  <a:srgbClr val="B8A1FF"/>
                </a:solidFill>
                <a:effectLst/>
                <a:latin typeface="Open Sans" panose="020B0606030504020204" pitchFamily="34" charset="0"/>
              </a:rPr>
              <a:t>vertrouwd</a:t>
            </a:r>
            <a:r>
              <a:rPr lang="nl-NL" b="0" i="0" dirty="0">
                <a:effectLst/>
                <a:latin typeface="Open Sans" panose="020B0606030504020204" pitchFamily="34" charset="0"/>
              </a:rPr>
              <a:t>;</a:t>
            </a:r>
          </a:p>
          <a:p>
            <a:pPr marL="285750" indent="-285750" algn="l">
              <a:buFont typeface="Arial" panose="020B0604020202020204" pitchFamily="34" charset="0"/>
              <a:buChar char="•"/>
            </a:pPr>
            <a:endParaRPr lang="nl-NL" b="0" i="0" dirty="0">
              <a:effectLst/>
              <a:latin typeface="Open Sans" panose="020B0606030504020204" pitchFamily="34" charset="0"/>
            </a:endParaRPr>
          </a:p>
          <a:p>
            <a:pPr marL="285750" indent="-285750" algn="l">
              <a:buFont typeface="Arial" panose="020B0604020202020204" pitchFamily="34" charset="0"/>
              <a:buChar char="•"/>
            </a:pPr>
            <a:r>
              <a:rPr lang="nl-NL" b="0" i="0" dirty="0">
                <a:effectLst/>
                <a:latin typeface="Open Sans" panose="020B0606030504020204" pitchFamily="34" charset="0"/>
              </a:rPr>
              <a:t>Verhoogd je </a:t>
            </a:r>
            <a:r>
              <a:rPr lang="nl-NL" b="1" i="0" dirty="0">
                <a:solidFill>
                  <a:srgbClr val="B8A1FF"/>
                </a:solidFill>
                <a:effectLst/>
                <a:latin typeface="Open Sans" panose="020B0606030504020204" pitchFamily="34" charset="0"/>
              </a:rPr>
              <a:t>omzet</a:t>
            </a:r>
            <a:r>
              <a:rPr lang="nl-NL" b="0" i="0" dirty="0">
                <a:effectLst/>
                <a:latin typeface="Open Sans" panose="020B0606030504020204" pitchFamily="34" charset="0"/>
              </a:rPr>
              <a:t>; en zorgt voor </a:t>
            </a:r>
            <a:r>
              <a:rPr lang="nl-NL" b="1" i="0" dirty="0">
                <a:solidFill>
                  <a:srgbClr val="B8A1FF"/>
                </a:solidFill>
                <a:effectLst/>
                <a:latin typeface="Open Sans" panose="020B0606030504020204" pitchFamily="34" charset="0"/>
              </a:rPr>
              <a:t>continuïteit</a:t>
            </a:r>
            <a:r>
              <a:rPr lang="nl-NL" b="0" i="0" dirty="0">
                <a:effectLst/>
                <a:latin typeface="Open Sans" panose="020B0606030504020204" pitchFamily="34" charset="0"/>
              </a:rPr>
              <a:t>.</a:t>
            </a:r>
          </a:p>
        </p:txBody>
      </p:sp>
    </p:spTree>
    <p:extLst>
      <p:ext uri="{BB962C8B-B14F-4D97-AF65-F5344CB8AC3E}">
        <p14:creationId xmlns:p14="http://schemas.microsoft.com/office/powerpoint/2010/main" val="375602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circle(in)">
                                      <p:cBhvr>
                                        <p:cTn id="18" dur="20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30936" y="639520"/>
            <a:ext cx="3429000" cy="1719072"/>
          </a:xfrm>
        </p:spPr>
        <p:txBody>
          <a:bodyPr anchor="b">
            <a:normAutofit/>
          </a:bodyPr>
          <a:lstStyle/>
          <a:p>
            <a:r>
              <a:rPr lang="nl-NL" sz="3800" dirty="0"/>
              <a:t>Beleving volgens </a:t>
            </a:r>
            <a:r>
              <a:rPr lang="nl-NL" sz="3800" dirty="0" err="1"/>
              <a:t>Falk</a:t>
            </a:r>
            <a:r>
              <a:rPr lang="nl-NL" sz="3800" dirty="0"/>
              <a:t> en Dierking</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30936" y="2807208"/>
            <a:ext cx="3429000" cy="3410712"/>
          </a:xfrm>
        </p:spPr>
        <p:txBody>
          <a:bodyPr anchor="t">
            <a:normAutofit/>
          </a:bodyPr>
          <a:lstStyle/>
          <a:p>
            <a:r>
              <a:rPr lang="nl-NL" sz="2200" b="1" i="1" u="sng" dirty="0"/>
              <a:t>Interactive </a:t>
            </a:r>
            <a:r>
              <a:rPr lang="nl-NL" sz="2200" b="1" i="1" u="sng" dirty="0" err="1"/>
              <a:t>experience</a:t>
            </a:r>
            <a:r>
              <a:rPr lang="nl-NL" sz="2200" b="1" i="1" u="sng" dirty="0"/>
              <a:t> model </a:t>
            </a:r>
          </a:p>
        </p:txBody>
      </p:sp>
      <p:pic>
        <p:nvPicPr>
          <p:cNvPr id="5" name="Afbeelding 4">
            <a:extLst>
              <a:ext uri="{FF2B5EF4-FFF2-40B4-BE49-F238E27FC236}">
                <a16:creationId xmlns:a16="http://schemas.microsoft.com/office/drawing/2014/main" id="{56558AA3-65EF-427C-A75E-B4A9753B3C88}"/>
              </a:ext>
            </a:extLst>
          </p:cNvPr>
          <p:cNvPicPr>
            <a:picLocks noChangeAspect="1"/>
          </p:cNvPicPr>
          <p:nvPr/>
        </p:nvPicPr>
        <p:blipFill>
          <a:blip r:embed="rId3"/>
          <a:stretch>
            <a:fillRect/>
          </a:stretch>
        </p:blipFill>
        <p:spPr>
          <a:xfrm>
            <a:off x="4762667" y="640080"/>
            <a:ext cx="6686978" cy="5577840"/>
          </a:xfrm>
          <a:prstGeom prst="rect">
            <a:avLst/>
          </a:prstGeom>
        </p:spPr>
      </p:pic>
    </p:spTree>
    <p:extLst>
      <p:ext uri="{BB962C8B-B14F-4D97-AF65-F5344CB8AC3E}">
        <p14:creationId xmlns:p14="http://schemas.microsoft.com/office/powerpoint/2010/main" val="415217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DDBDD-47CB-2FAF-EC4E-A3ADB12F1326}"/>
              </a:ext>
            </a:extLst>
          </p:cNvPr>
          <p:cNvSpPr>
            <a:spLocks noGrp="1"/>
          </p:cNvSpPr>
          <p:nvPr>
            <p:ph type="title"/>
          </p:nvPr>
        </p:nvSpPr>
        <p:spPr>
          <a:xfrm>
            <a:off x="794038" y="979691"/>
            <a:ext cx="8860565" cy="648072"/>
          </a:xfrm>
        </p:spPr>
        <p:txBody>
          <a:bodyPr/>
          <a:lstStyle/>
          <a:p>
            <a:r>
              <a:rPr lang="nl-NL" dirty="0">
                <a:solidFill>
                  <a:srgbClr val="B8A1FF"/>
                </a:solidFill>
              </a:rPr>
              <a:t>Belevenisbouwstenen</a:t>
            </a:r>
          </a:p>
        </p:txBody>
      </p:sp>
      <p:pic>
        <p:nvPicPr>
          <p:cNvPr id="4" name="Picture 2">
            <a:extLst>
              <a:ext uri="{FF2B5EF4-FFF2-40B4-BE49-F238E27FC236}">
                <a16:creationId xmlns:a16="http://schemas.microsoft.com/office/drawing/2014/main" id="{7541CFB4-21DC-5625-49E6-DF5EC0CE90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9537" y="1627763"/>
            <a:ext cx="6448425" cy="40005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BE238DCB-8647-F914-942B-E8187EAC2923}"/>
              </a:ext>
            </a:extLst>
          </p:cNvPr>
          <p:cNvSpPr txBox="1">
            <a:spLocks/>
          </p:cNvSpPr>
          <p:nvPr/>
        </p:nvSpPr>
        <p:spPr>
          <a:xfrm>
            <a:off x="592553" y="1937308"/>
            <a:ext cx="4124684" cy="2190076"/>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800" dirty="0">
                <a:solidFill>
                  <a:srgbClr val="B8A1FF"/>
                </a:solidFill>
              </a:rPr>
              <a:t>Imagineers</a:t>
            </a:r>
            <a:r>
              <a:rPr lang="nl-NL" sz="1800" dirty="0"/>
              <a:t> denken niet in producten, maar in belevingswerelden.</a:t>
            </a:r>
          </a:p>
          <a:p>
            <a:pPr marL="0" indent="0">
              <a:buFont typeface="Arial" panose="020B0604020202020204" pitchFamily="34" charset="0"/>
              <a:buNone/>
            </a:pPr>
            <a:endParaRPr lang="nl-NL" sz="1800" dirty="0"/>
          </a:p>
          <a:p>
            <a:r>
              <a:rPr lang="nl-NL" sz="1800" dirty="0"/>
              <a:t>Het instrumentarium van de imagineer om een belevingswereld te creëren bestaat uit deze bouwstenen:</a:t>
            </a:r>
          </a:p>
        </p:txBody>
      </p:sp>
    </p:spTree>
    <p:extLst>
      <p:ext uri="{BB962C8B-B14F-4D97-AF65-F5344CB8AC3E}">
        <p14:creationId xmlns:p14="http://schemas.microsoft.com/office/powerpoint/2010/main" val="146097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AE27C-4A6D-4578-9587-033906EEED94}"/>
              </a:ext>
            </a:extLst>
          </p:cNvPr>
          <p:cNvSpPr>
            <a:spLocks noGrp="1"/>
          </p:cNvSpPr>
          <p:nvPr>
            <p:ph type="title"/>
          </p:nvPr>
        </p:nvSpPr>
        <p:spPr/>
        <p:txBody>
          <a:bodyPr/>
          <a:lstStyle/>
          <a:p>
            <a:r>
              <a:rPr lang="nl-NL" b="0" i="0" u="none" strike="noStrike" dirty="0">
                <a:solidFill>
                  <a:srgbClr val="000000"/>
                </a:solidFill>
                <a:effectLst/>
                <a:latin typeface="Calibri" panose="020F0502020204030204" pitchFamily="34" charset="0"/>
                <a:hlinkClick r:id="rId2"/>
              </a:rPr>
              <a:t>Imagineering</a:t>
            </a:r>
            <a:r>
              <a:rPr lang="nl-NL" b="0" i="0" u="none" strike="noStrike" dirty="0">
                <a:solidFill>
                  <a:srgbClr val="000000"/>
                </a:solidFill>
                <a:effectLst/>
                <a:latin typeface="Calibri" panose="020F0502020204030204" pitchFamily="34" charset="0"/>
              </a:rPr>
              <a:t>: het creëren van belevenissen</a:t>
            </a:r>
            <a:r>
              <a:rPr lang="en-US" b="0" i="0" dirty="0">
                <a:solidFill>
                  <a:srgbClr val="000000"/>
                </a:solidFill>
                <a:effectLst/>
                <a:latin typeface="Calibri" panose="020F0502020204030204" pitchFamily="34" charset="0"/>
              </a:rPr>
              <a:t>​</a:t>
            </a:r>
            <a:endParaRPr lang="nl-NL" dirty="0"/>
          </a:p>
        </p:txBody>
      </p:sp>
      <p:sp>
        <p:nvSpPr>
          <p:cNvPr id="4" name="Tekstvak 3">
            <a:extLst>
              <a:ext uri="{FF2B5EF4-FFF2-40B4-BE49-F238E27FC236}">
                <a16:creationId xmlns:a16="http://schemas.microsoft.com/office/drawing/2014/main" id="{6C0BE490-41E7-467E-A8F7-6AD0D664ED51}"/>
              </a:ext>
            </a:extLst>
          </p:cNvPr>
          <p:cNvSpPr txBox="1"/>
          <p:nvPr/>
        </p:nvSpPr>
        <p:spPr>
          <a:xfrm>
            <a:off x="324345" y="1948850"/>
            <a:ext cx="6096000" cy="1754326"/>
          </a:xfrm>
          <a:prstGeom prst="rect">
            <a:avLst/>
          </a:prstGeom>
          <a:noFill/>
        </p:spPr>
        <p:txBody>
          <a:bodyPr wrap="square">
            <a:spAutoFit/>
          </a:bodyPr>
          <a:lstStyle/>
          <a:p>
            <a:pPr algn="l" rtl="0" fontAlgn="base"/>
            <a:r>
              <a:rPr lang="nl-NL" b="0" i="0" dirty="0">
                <a:solidFill>
                  <a:srgbClr val="000000"/>
                </a:solidFill>
                <a:effectLst/>
                <a:latin typeface="Calibri" panose="020F0502020204030204" pitchFamily="34" charset="0"/>
              </a:rPr>
              <a:t>​</a:t>
            </a:r>
            <a:endParaRPr lang="nl-NL" b="0" i="0" dirty="0">
              <a:solidFill>
                <a:srgbClr val="000000"/>
              </a:solidFill>
              <a:effectLst/>
              <a:latin typeface="Segoe UI" panose="020B0502040204020203" pitchFamily="34" charset="0"/>
            </a:endParaRPr>
          </a:p>
          <a:p>
            <a:pPr algn="ctr" rtl="0" fontAlgn="base"/>
            <a:r>
              <a:rPr lang="nl-NL" b="0" i="0" u="none" strike="noStrike" dirty="0">
                <a:solidFill>
                  <a:srgbClr val="000000"/>
                </a:solidFill>
                <a:effectLst/>
                <a:latin typeface="Calibri" panose="020F0502020204030204" pitchFamily="34" charset="0"/>
              </a:rPr>
              <a:t>Samentrekking van de Engelse woorden:</a:t>
            </a:r>
          </a:p>
          <a:p>
            <a:pPr algn="ctr" rtl="0" fontAlgn="base"/>
            <a:endParaRPr lang="nl-NL" dirty="0">
              <a:solidFill>
                <a:srgbClr val="000000"/>
              </a:solidFill>
              <a:latin typeface="Calibri" panose="020F0502020204030204" pitchFamily="34" charset="0"/>
            </a:endParaRPr>
          </a:p>
          <a:p>
            <a:pPr algn="ctr" rtl="0" fontAlgn="base"/>
            <a:r>
              <a:rPr lang="nl-NL" b="0" i="0" u="none" strike="noStrike" dirty="0">
                <a:solidFill>
                  <a:srgbClr val="000000"/>
                </a:solidFill>
                <a:effectLst/>
                <a:latin typeface="Calibri" panose="020F0502020204030204" pitchFamily="34" charset="0"/>
              </a:rPr>
              <a:t> '</a:t>
            </a:r>
            <a:r>
              <a:rPr lang="nl-NL" b="0" i="0" u="none" strike="noStrike" dirty="0" err="1">
                <a:solidFill>
                  <a:srgbClr val="000000"/>
                </a:solidFill>
                <a:effectLst/>
                <a:latin typeface="Calibri" panose="020F0502020204030204" pitchFamily="34" charset="0"/>
              </a:rPr>
              <a:t>imagination</a:t>
            </a:r>
            <a:r>
              <a:rPr lang="nl-NL" b="0" i="0" u="none" strike="noStrike" dirty="0">
                <a:solidFill>
                  <a:srgbClr val="000000"/>
                </a:solidFill>
                <a:effectLst/>
                <a:latin typeface="Calibri" panose="020F0502020204030204" pitchFamily="34" charset="0"/>
              </a:rPr>
              <a:t>' (verbeelding) </a:t>
            </a:r>
          </a:p>
          <a:p>
            <a:pPr algn="ctr" rtl="0" fontAlgn="base"/>
            <a:r>
              <a:rPr lang="nl-NL" b="0" i="0" u="none" strike="noStrike" dirty="0">
                <a:solidFill>
                  <a:srgbClr val="000000"/>
                </a:solidFill>
                <a:effectLst/>
                <a:latin typeface="Calibri" panose="020F0502020204030204" pitchFamily="34" charset="0"/>
              </a:rPr>
              <a:t>en </a:t>
            </a:r>
          </a:p>
          <a:p>
            <a:pPr algn="ctr" rtl="0" fontAlgn="base"/>
            <a:r>
              <a:rPr lang="nl-NL" b="0" i="0" u="none" strike="noStrike" dirty="0">
                <a:solidFill>
                  <a:srgbClr val="000000"/>
                </a:solidFill>
                <a:effectLst/>
                <a:latin typeface="Calibri" panose="020F0502020204030204" pitchFamily="34" charset="0"/>
              </a:rPr>
              <a:t>'engineering' (techniek).</a:t>
            </a:r>
            <a:endParaRPr lang="en-US"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07621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A0AAB-4816-7355-6262-F4BEA1BE0093}"/>
              </a:ext>
            </a:extLst>
          </p:cNvPr>
          <p:cNvSpPr>
            <a:spLocks noGrp="1"/>
          </p:cNvSpPr>
          <p:nvPr>
            <p:ph type="title"/>
          </p:nvPr>
        </p:nvSpPr>
        <p:spPr>
          <a:xfrm>
            <a:off x="693370" y="407800"/>
            <a:ext cx="8860565" cy="648072"/>
          </a:xfrm>
        </p:spPr>
        <p:txBody>
          <a:bodyPr/>
          <a:lstStyle/>
          <a:p>
            <a:r>
              <a:rPr lang="nl-NL" dirty="0">
                <a:solidFill>
                  <a:srgbClr val="B8A1FF"/>
                </a:solidFill>
              </a:rPr>
              <a:t>Stel..</a:t>
            </a:r>
          </a:p>
        </p:txBody>
      </p:sp>
      <p:sp>
        <p:nvSpPr>
          <p:cNvPr id="3" name="Tijdelijke aanduiding voor inhoud 2">
            <a:extLst>
              <a:ext uri="{FF2B5EF4-FFF2-40B4-BE49-F238E27FC236}">
                <a16:creationId xmlns:a16="http://schemas.microsoft.com/office/drawing/2014/main" id="{A8446DC1-2D66-298D-B855-ABC07535269D}"/>
              </a:ext>
            </a:extLst>
          </p:cNvPr>
          <p:cNvSpPr>
            <a:spLocks noGrp="1"/>
          </p:cNvSpPr>
          <p:nvPr>
            <p:ph idx="1"/>
          </p:nvPr>
        </p:nvSpPr>
        <p:spPr>
          <a:xfrm>
            <a:off x="772603" y="1297421"/>
            <a:ext cx="8846773" cy="4929411"/>
          </a:xfrm>
        </p:spPr>
        <p:txBody>
          <a:bodyPr/>
          <a:lstStyle/>
          <a:p>
            <a:pPr marL="0" indent="0" algn="ctr">
              <a:buNone/>
            </a:pPr>
            <a:endParaRPr lang="nl-NL" i="1" dirty="0"/>
          </a:p>
          <a:p>
            <a:pPr marL="0" indent="0" algn="ctr">
              <a:buNone/>
            </a:pPr>
            <a:endParaRPr lang="nl-NL" i="1" dirty="0"/>
          </a:p>
          <a:p>
            <a:pPr marL="0" indent="0" algn="ctr">
              <a:buNone/>
            </a:pPr>
            <a:r>
              <a:rPr lang="nl-NL" i="1" dirty="0"/>
              <a:t>Kunnen wij met dit groepje van vandaag naar de Efteling gaan, waarbij de helft het een super leuke dag vond en de andere helft niet? </a:t>
            </a:r>
          </a:p>
          <a:p>
            <a:pPr marL="0" indent="0" algn="ctr">
              <a:buNone/>
            </a:pPr>
            <a:endParaRPr lang="nl-NL" i="1" dirty="0"/>
          </a:p>
          <a:p>
            <a:pPr marL="0" indent="0" algn="ctr">
              <a:buNone/>
            </a:pPr>
            <a:r>
              <a:rPr lang="nl-NL" i="1" dirty="0"/>
              <a:t>Wat zijn factoren die mee spelen?</a:t>
            </a:r>
          </a:p>
          <a:p>
            <a:pPr marL="0" indent="0" algn="ctr">
              <a:buNone/>
            </a:pPr>
            <a:endParaRPr lang="nl-NL" i="1" dirty="0"/>
          </a:p>
        </p:txBody>
      </p:sp>
    </p:spTree>
    <p:extLst>
      <p:ext uri="{BB962C8B-B14F-4D97-AF65-F5344CB8AC3E}">
        <p14:creationId xmlns:p14="http://schemas.microsoft.com/office/powerpoint/2010/main" val="21374760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3.xml><?xml version="1.0" encoding="utf-8"?>
<ds:datastoreItem xmlns:ds="http://schemas.openxmlformats.org/officeDocument/2006/customXml" ds:itemID="{B6B53D59-EB87-43A8-B886-0B5A5CB83D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966</TotalTime>
  <Words>907</Words>
  <Application>Microsoft Office PowerPoint</Application>
  <PresentationFormat>Breedbeeld</PresentationFormat>
  <Paragraphs>142</Paragraphs>
  <Slides>31</Slides>
  <Notes>1</Notes>
  <HiddenSlides>3</HiddenSlides>
  <MMClips>0</MMClips>
  <ScaleCrop>false</ScaleCrop>
  <HeadingPairs>
    <vt:vector size="8" baseType="variant">
      <vt:variant>
        <vt:lpstr>Gebruikte lettertypen</vt:lpstr>
      </vt:variant>
      <vt:variant>
        <vt:i4>6</vt:i4>
      </vt:variant>
      <vt:variant>
        <vt:lpstr>Thema</vt:lpstr>
      </vt:variant>
      <vt:variant>
        <vt:i4>1</vt:i4>
      </vt:variant>
      <vt:variant>
        <vt:lpstr>Ingesloten OLE-bronprogramma's</vt:lpstr>
      </vt:variant>
      <vt:variant>
        <vt:i4>1</vt:i4>
      </vt:variant>
      <vt:variant>
        <vt:lpstr>Diatitels</vt:lpstr>
      </vt:variant>
      <vt:variant>
        <vt:i4>31</vt:i4>
      </vt:variant>
    </vt:vector>
  </HeadingPairs>
  <TitlesOfParts>
    <vt:vector size="39" baseType="lpstr">
      <vt:lpstr>Arial</vt:lpstr>
      <vt:lpstr>Calibri</vt:lpstr>
      <vt:lpstr>Calibri Light</vt:lpstr>
      <vt:lpstr>Open Sans</vt:lpstr>
      <vt:lpstr>Segoe UI</vt:lpstr>
      <vt:lpstr>Wingdings</vt:lpstr>
      <vt:lpstr>Kantoorthema</vt:lpstr>
      <vt:lpstr>Microsoft PowerPoint-presentatie</vt:lpstr>
      <vt:lpstr>PowerPoint-presentatie</vt:lpstr>
      <vt:lpstr>Leerdoel</vt:lpstr>
      <vt:lpstr>Opbouw van deze ochtend</vt:lpstr>
      <vt:lpstr>Wat was het ook alweer?  Branding  Concepting  Storytelling  </vt:lpstr>
      <vt:lpstr>Voordelen van Branding</vt:lpstr>
      <vt:lpstr>Beleving volgens Falk en Dierking</vt:lpstr>
      <vt:lpstr>Belevenisbouwstenen</vt:lpstr>
      <vt:lpstr>Imagineering: het creëren van belevenissen​</vt:lpstr>
      <vt:lpstr>Stel..</vt:lpstr>
      <vt:lpstr>Stel ..</vt:lpstr>
      <vt:lpstr>Wat heeft dat te maken met…</vt:lpstr>
      <vt:lpstr>Waarom? </vt:lpstr>
      <vt:lpstr>Maar hoe zit het nou met Imagineering?</vt:lpstr>
      <vt:lpstr>Leerdoel</vt:lpstr>
      <vt:lpstr>PowerPoint-presentatie</vt:lpstr>
      <vt:lpstr>E-learning Tilburg</vt:lpstr>
      <vt:lpstr>PowerPoint-presentatie</vt:lpstr>
      <vt:lpstr>Transformatieve beleving</vt:lpstr>
      <vt:lpstr>PowerPoint-presentatie</vt:lpstr>
      <vt:lpstr>Opdracht </vt:lpstr>
      <vt:lpstr>De Nike flagshipstores.  </vt:lpstr>
      <vt:lpstr>Op wikiwijs als bron</vt:lpstr>
      <vt:lpstr>Conceptontwikkeling</vt:lpstr>
      <vt:lpstr>Conceptontwikkeling (Kerstactiviteit):</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Lotte de Laat</cp:lastModifiedBy>
  <cp:revision>12</cp:revision>
  <dcterms:created xsi:type="dcterms:W3CDTF">2021-07-07T07:37:45Z</dcterms:created>
  <dcterms:modified xsi:type="dcterms:W3CDTF">2023-12-04T09:25:24Z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